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Default Extension="png" ContentType="image/png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365875" y="1161981"/>
            <a:ext cx="2424429" cy="2791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159" y="584631"/>
            <a:ext cx="8369681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150" y="997683"/>
            <a:ext cx="7725698" cy="2200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2825" y="4693248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634732" y="4693248"/>
            <a:ext cx="143319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105654" y="4693239"/>
            <a:ext cx="1432559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hyperlink" Target="https://twitter.com/karpathy/status/597631909930242048?lang=en" TargetMode="Externa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9" Type="http://schemas.openxmlformats.org/officeDocument/2006/relationships/image" Target="../media/image22.jpg"/><Relationship Id="rId10" Type="http://schemas.openxmlformats.org/officeDocument/2006/relationships/image" Target="../media/image23.jpg"/><Relationship Id="rId11" Type="http://schemas.openxmlformats.org/officeDocument/2006/relationships/image" Target="../media/image24.jpg"/><Relationship Id="rId12" Type="http://schemas.openxmlformats.org/officeDocument/2006/relationships/image" Target="../media/image25.jpg"/><Relationship Id="rId13" Type="http://schemas.openxmlformats.org/officeDocument/2006/relationships/image" Target="../media/image26.jpg"/><Relationship Id="rId14" Type="http://schemas.openxmlformats.org/officeDocument/2006/relationships/image" Target="../media/image27.jpg"/><Relationship Id="rId15" Type="http://schemas.openxmlformats.org/officeDocument/2006/relationships/image" Target="../media/image28.jpg"/><Relationship Id="rId16" Type="http://schemas.openxmlformats.org/officeDocument/2006/relationships/image" Target="../media/image29.jpg"/><Relationship Id="rId17" Type="http://schemas.openxmlformats.org/officeDocument/2006/relationships/image" Target="../media/image30.jpg"/><Relationship Id="rId18" Type="http://schemas.openxmlformats.org/officeDocument/2006/relationships/image" Target="../media/image31.jpg"/><Relationship Id="rId19" Type="http://schemas.openxmlformats.org/officeDocument/2006/relationships/hyperlink" Target="https://twitter.com/karpathy/status/597631909930242048?lang=en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8" Type="http://schemas.openxmlformats.org/officeDocument/2006/relationships/image" Target="../media/image47.jpg"/><Relationship Id="rId9" Type="http://schemas.openxmlformats.org/officeDocument/2006/relationships/image" Target="../media/image4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7" Type="http://schemas.openxmlformats.org/officeDocument/2006/relationships/image" Target="../media/image54.jpg"/><Relationship Id="rId8" Type="http://schemas.openxmlformats.org/officeDocument/2006/relationships/image" Target="../media/image55.jpg"/><Relationship Id="rId9" Type="http://schemas.openxmlformats.org/officeDocument/2006/relationships/image" Target="../media/image5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7" Type="http://schemas.openxmlformats.org/officeDocument/2006/relationships/image" Target="../media/image62.jpg"/><Relationship Id="rId8" Type="http://schemas.openxmlformats.org/officeDocument/2006/relationships/image" Target="../media/image63.jpg"/><Relationship Id="rId9" Type="http://schemas.openxmlformats.org/officeDocument/2006/relationships/image" Target="../media/image64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jpg"/><Relationship Id="rId8" Type="http://schemas.openxmlformats.org/officeDocument/2006/relationships/image" Target="../media/image71.jpg"/><Relationship Id="rId9" Type="http://schemas.openxmlformats.org/officeDocument/2006/relationships/image" Target="../media/image72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6" Type="http://schemas.openxmlformats.org/officeDocument/2006/relationships/image" Target="../media/image77.jpg"/><Relationship Id="rId7" Type="http://schemas.openxmlformats.org/officeDocument/2006/relationships/image" Target="../media/image78.jpg"/><Relationship Id="rId8" Type="http://schemas.openxmlformats.org/officeDocument/2006/relationships/image" Target="../media/image79.jpg"/><Relationship Id="rId9" Type="http://schemas.openxmlformats.org/officeDocument/2006/relationships/image" Target="../media/image80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Relationship Id="rId8" Type="http://schemas.openxmlformats.org/officeDocument/2006/relationships/image" Target="../media/image87.jpg"/><Relationship Id="rId9" Type="http://schemas.openxmlformats.org/officeDocument/2006/relationships/image" Target="../media/image8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Relationship Id="rId4" Type="http://schemas.openxmlformats.org/officeDocument/2006/relationships/image" Target="../media/image91.jpg"/><Relationship Id="rId5" Type="http://schemas.openxmlformats.org/officeDocument/2006/relationships/image" Target="../media/image92.jpg"/><Relationship Id="rId6" Type="http://schemas.openxmlformats.org/officeDocument/2006/relationships/image" Target="../media/image93.jpg"/><Relationship Id="rId7" Type="http://schemas.openxmlformats.org/officeDocument/2006/relationships/image" Target="../media/image94.jpg"/><Relationship Id="rId8" Type="http://schemas.openxmlformats.org/officeDocument/2006/relationships/image" Target="../media/image95.jpg"/><Relationship Id="rId9" Type="http://schemas.openxmlformats.org/officeDocument/2006/relationships/image" Target="../media/image96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0.jpg"/><Relationship Id="rId6" Type="http://schemas.openxmlformats.org/officeDocument/2006/relationships/image" Target="../media/image101.jpg"/><Relationship Id="rId7" Type="http://schemas.openxmlformats.org/officeDocument/2006/relationships/image" Target="../media/image102.jpg"/><Relationship Id="rId8" Type="http://schemas.openxmlformats.org/officeDocument/2006/relationships/image" Target="../media/image103.jpg"/><Relationship Id="rId9" Type="http://schemas.openxmlformats.org/officeDocument/2006/relationships/image" Target="../media/image104.jpg"/><Relationship Id="rId10" Type="http://schemas.openxmlformats.org/officeDocument/2006/relationships/image" Target="../media/image105.jpg"/><Relationship Id="rId11" Type="http://schemas.openxmlformats.org/officeDocument/2006/relationships/image" Target="../media/image106.jpg"/><Relationship Id="rId12" Type="http://schemas.openxmlformats.org/officeDocument/2006/relationships/image" Target="../media/image10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Relationship Id="rId6" Type="http://schemas.openxmlformats.org/officeDocument/2006/relationships/image" Target="../media/image112.jpg"/><Relationship Id="rId7" Type="http://schemas.openxmlformats.org/officeDocument/2006/relationships/image" Target="../media/image113.jpg"/><Relationship Id="rId8" Type="http://schemas.openxmlformats.org/officeDocument/2006/relationships/image" Target="../media/image114.jpg"/><Relationship Id="rId9" Type="http://schemas.openxmlformats.org/officeDocument/2006/relationships/image" Target="../media/image11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jpg"/><Relationship Id="rId7" Type="http://schemas.openxmlformats.org/officeDocument/2006/relationships/image" Target="../media/image121.jpg"/><Relationship Id="rId8" Type="http://schemas.openxmlformats.org/officeDocument/2006/relationships/image" Target="../media/image122.jpg"/><Relationship Id="rId9" Type="http://schemas.openxmlformats.org/officeDocument/2006/relationships/image" Target="../media/image123.jpg"/><Relationship Id="rId10" Type="http://schemas.openxmlformats.org/officeDocument/2006/relationships/image" Target="../media/image124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Relationship Id="rId3" Type="http://schemas.openxmlformats.org/officeDocument/2006/relationships/image" Target="../media/image126.jpg"/><Relationship Id="rId4" Type="http://schemas.openxmlformats.org/officeDocument/2006/relationships/image" Target="../media/image127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Relationship Id="rId3" Type="http://schemas.openxmlformats.org/officeDocument/2006/relationships/image" Target="../media/image129.jpg"/><Relationship Id="rId4" Type="http://schemas.openxmlformats.org/officeDocument/2006/relationships/image" Target="../media/image130.jpg"/><Relationship Id="rId5" Type="http://schemas.openxmlformats.org/officeDocument/2006/relationships/image" Target="../media/image131.jpg"/><Relationship Id="rId6" Type="http://schemas.openxmlformats.org/officeDocument/2006/relationships/image" Target="../media/image132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Relationship Id="rId3" Type="http://schemas.openxmlformats.org/officeDocument/2006/relationships/image" Target="../media/image134.jpg"/><Relationship Id="rId4" Type="http://schemas.openxmlformats.org/officeDocument/2006/relationships/image" Target="../media/image135.jpg"/><Relationship Id="rId5" Type="http://schemas.openxmlformats.org/officeDocument/2006/relationships/image" Target="../media/image136.jpg"/><Relationship Id="rId6" Type="http://schemas.openxmlformats.org/officeDocument/2006/relationships/image" Target="../media/image137.jpg"/><Relationship Id="rId7" Type="http://schemas.openxmlformats.org/officeDocument/2006/relationships/image" Target="../media/image13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Relationship Id="rId4" Type="http://schemas.openxmlformats.org/officeDocument/2006/relationships/image" Target="../media/image141.jpg"/><Relationship Id="rId5" Type="http://schemas.openxmlformats.org/officeDocument/2006/relationships/image" Target="../media/image142.jpg"/><Relationship Id="rId6" Type="http://schemas.openxmlformats.org/officeDocument/2006/relationships/image" Target="../media/image143.jpg"/><Relationship Id="rId7" Type="http://schemas.openxmlformats.org/officeDocument/2006/relationships/image" Target="../media/image144.jpg"/><Relationship Id="rId8" Type="http://schemas.openxmlformats.org/officeDocument/2006/relationships/image" Target="../media/image14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Relationship Id="rId3" Type="http://schemas.openxmlformats.org/officeDocument/2006/relationships/image" Target="../media/image147.jpg"/><Relationship Id="rId4" Type="http://schemas.openxmlformats.org/officeDocument/2006/relationships/image" Target="../media/image148.jpg"/><Relationship Id="rId5" Type="http://schemas.openxmlformats.org/officeDocument/2006/relationships/image" Target="../media/image149.jpg"/><Relationship Id="rId6" Type="http://schemas.openxmlformats.org/officeDocument/2006/relationships/image" Target="../media/image150.jpg"/><Relationship Id="rId7" Type="http://schemas.openxmlformats.org/officeDocument/2006/relationships/image" Target="../media/image151.jpg"/><Relationship Id="rId8" Type="http://schemas.openxmlformats.org/officeDocument/2006/relationships/image" Target="../media/image152.png"/><Relationship Id="rId9" Type="http://schemas.openxmlformats.org/officeDocument/2006/relationships/image" Target="../media/image15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jpg"/><Relationship Id="rId3" Type="http://schemas.openxmlformats.org/officeDocument/2006/relationships/image" Target="../media/image155.jpg"/><Relationship Id="rId4" Type="http://schemas.openxmlformats.org/officeDocument/2006/relationships/image" Target="../media/image156.jpg"/><Relationship Id="rId5" Type="http://schemas.openxmlformats.org/officeDocument/2006/relationships/image" Target="../media/image157.jpg"/><Relationship Id="rId6" Type="http://schemas.openxmlformats.org/officeDocument/2006/relationships/image" Target="../media/image158.jpg"/><Relationship Id="rId7" Type="http://schemas.openxmlformats.org/officeDocument/2006/relationships/image" Target="../media/image159.jpg"/><Relationship Id="rId8" Type="http://schemas.openxmlformats.org/officeDocument/2006/relationships/image" Target="../media/image160.png"/><Relationship Id="rId9" Type="http://schemas.openxmlformats.org/officeDocument/2006/relationships/image" Target="../media/image1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Relationship Id="rId3" Type="http://schemas.openxmlformats.org/officeDocument/2006/relationships/image" Target="../media/image165.jpg"/><Relationship Id="rId4" Type="http://schemas.openxmlformats.org/officeDocument/2006/relationships/image" Target="../media/image166.jpg"/><Relationship Id="rId5" Type="http://schemas.openxmlformats.org/officeDocument/2006/relationships/image" Target="../media/image16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Relationship Id="rId3" Type="http://schemas.openxmlformats.org/officeDocument/2006/relationships/image" Target="../media/image169.jpg"/><Relationship Id="rId4" Type="http://schemas.openxmlformats.org/officeDocument/2006/relationships/image" Target="../media/image170.jpg"/><Relationship Id="rId5" Type="http://schemas.openxmlformats.org/officeDocument/2006/relationships/image" Target="../media/image17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g"/><Relationship Id="rId3" Type="http://schemas.openxmlformats.org/officeDocument/2006/relationships/image" Target="../media/image173.jpg"/><Relationship Id="rId4" Type="http://schemas.openxmlformats.org/officeDocument/2006/relationships/image" Target="../media/image174.jpg"/><Relationship Id="rId5" Type="http://schemas.openxmlformats.org/officeDocument/2006/relationships/image" Target="../media/image175.jpg"/><Relationship Id="rId6" Type="http://schemas.openxmlformats.org/officeDocument/2006/relationships/image" Target="../media/image176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g"/><Relationship Id="rId3" Type="http://schemas.openxmlformats.org/officeDocument/2006/relationships/image" Target="../media/image178.jpg"/><Relationship Id="rId4" Type="http://schemas.openxmlformats.org/officeDocument/2006/relationships/image" Target="../media/image179.jpg"/><Relationship Id="rId5" Type="http://schemas.openxmlformats.org/officeDocument/2006/relationships/image" Target="../media/image180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jpg"/><Relationship Id="rId3" Type="http://schemas.openxmlformats.org/officeDocument/2006/relationships/image" Target="../media/image182.jpg"/><Relationship Id="rId4" Type="http://schemas.openxmlformats.org/officeDocument/2006/relationships/image" Target="../media/image183.jpg"/><Relationship Id="rId5" Type="http://schemas.openxmlformats.org/officeDocument/2006/relationships/image" Target="../media/image184.jpg"/><Relationship Id="rId6" Type="http://schemas.openxmlformats.org/officeDocument/2006/relationships/image" Target="../media/image18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jpg"/><Relationship Id="rId3" Type="http://schemas.openxmlformats.org/officeDocument/2006/relationships/image" Target="../media/image187.jpg"/><Relationship Id="rId4" Type="http://schemas.openxmlformats.org/officeDocument/2006/relationships/image" Target="../media/image188.jpg"/><Relationship Id="rId5" Type="http://schemas.openxmlformats.org/officeDocument/2006/relationships/image" Target="../media/image189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jpg"/><Relationship Id="rId3" Type="http://schemas.openxmlformats.org/officeDocument/2006/relationships/image" Target="../media/image191.jpg"/><Relationship Id="rId4" Type="http://schemas.openxmlformats.org/officeDocument/2006/relationships/image" Target="../media/image192.jpg"/><Relationship Id="rId5" Type="http://schemas.openxmlformats.org/officeDocument/2006/relationships/image" Target="../media/image193.jpg"/><Relationship Id="rId6" Type="http://schemas.openxmlformats.org/officeDocument/2006/relationships/image" Target="../media/image19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jpg"/><Relationship Id="rId3" Type="http://schemas.openxmlformats.org/officeDocument/2006/relationships/image" Target="../media/image196.jpg"/><Relationship Id="rId4" Type="http://schemas.openxmlformats.org/officeDocument/2006/relationships/image" Target="../media/image197.jpg"/><Relationship Id="rId5" Type="http://schemas.openxmlformats.org/officeDocument/2006/relationships/image" Target="../media/image19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jpg"/><Relationship Id="rId3" Type="http://schemas.openxmlformats.org/officeDocument/2006/relationships/image" Target="../media/image200.jpg"/><Relationship Id="rId4" Type="http://schemas.openxmlformats.org/officeDocument/2006/relationships/image" Target="../media/image201.jpg"/><Relationship Id="rId5" Type="http://schemas.openxmlformats.org/officeDocument/2006/relationships/image" Target="../media/image20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jpg"/><Relationship Id="rId3" Type="http://schemas.openxmlformats.org/officeDocument/2006/relationships/image" Target="../media/image204.jpg"/><Relationship Id="rId4" Type="http://schemas.openxmlformats.org/officeDocument/2006/relationships/image" Target="../media/image205.jpg"/><Relationship Id="rId5" Type="http://schemas.openxmlformats.org/officeDocument/2006/relationships/image" Target="../media/image206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jpg"/><Relationship Id="rId3" Type="http://schemas.openxmlformats.org/officeDocument/2006/relationships/image" Target="../media/image208.jpg"/><Relationship Id="rId4" Type="http://schemas.openxmlformats.org/officeDocument/2006/relationships/image" Target="../media/image209.jpg"/><Relationship Id="rId5" Type="http://schemas.openxmlformats.org/officeDocument/2006/relationships/image" Target="../media/image210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jpg"/><Relationship Id="rId3" Type="http://schemas.openxmlformats.org/officeDocument/2006/relationships/image" Target="../media/image212.jpg"/><Relationship Id="rId4" Type="http://schemas.openxmlformats.org/officeDocument/2006/relationships/image" Target="../media/image213.jpg"/><Relationship Id="rId5" Type="http://schemas.openxmlformats.org/officeDocument/2006/relationships/image" Target="../media/image214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jpg"/><Relationship Id="rId3" Type="http://schemas.openxmlformats.org/officeDocument/2006/relationships/image" Target="../media/image216.png"/><Relationship Id="rId4" Type="http://schemas.openxmlformats.org/officeDocument/2006/relationships/image" Target="../media/image217.jpg"/><Relationship Id="rId5" Type="http://schemas.openxmlformats.org/officeDocument/2006/relationships/image" Target="../media/image21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jpg"/><Relationship Id="rId3" Type="http://schemas.openxmlformats.org/officeDocument/2006/relationships/image" Target="../media/image220.jpg"/><Relationship Id="rId4" Type="http://schemas.openxmlformats.org/officeDocument/2006/relationships/image" Target="../media/image221.jpg"/><Relationship Id="rId5" Type="http://schemas.openxmlformats.org/officeDocument/2006/relationships/image" Target="../media/image22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jpg"/><Relationship Id="rId4" Type="http://schemas.openxmlformats.org/officeDocument/2006/relationships/image" Target="../media/image225.jpg"/><Relationship Id="rId5" Type="http://schemas.openxmlformats.org/officeDocument/2006/relationships/image" Target="../media/image226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Relationship Id="rId4" Type="http://schemas.openxmlformats.org/officeDocument/2006/relationships/image" Target="../media/image234.jpg"/><Relationship Id="rId5" Type="http://schemas.openxmlformats.org/officeDocument/2006/relationships/image" Target="../media/image235.jpg"/><Relationship Id="rId6" Type="http://schemas.openxmlformats.org/officeDocument/2006/relationships/image" Target="../media/image236.jpg"/><Relationship Id="rId7" Type="http://schemas.openxmlformats.org/officeDocument/2006/relationships/image" Target="../media/image237.jpg"/><Relationship Id="rId8" Type="http://schemas.openxmlformats.org/officeDocument/2006/relationships/image" Target="../media/image23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9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0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hyperlink" Target="http://maxpixel.freegreatpicture.com/Mountains-Valleys-Landscape-Hills-Grass-Green-699369" TargetMode="External"/><Relationship Id="rId6" Type="http://schemas.openxmlformats.org/officeDocument/2006/relationships/hyperlink" Target="https://creativecommons.org/publicdomain/zero/1.0/" TargetMode="External"/><Relationship Id="rId7" Type="http://schemas.openxmlformats.org/officeDocument/2006/relationships/hyperlink" Target="http://www.publicdomainpictures.net/view-image.php?image=139314&amp;amp;picture=walking-man" TargetMode="External"/><Relationship Id="rId8" Type="http://schemas.openxmlformats.org/officeDocument/2006/relationships/image" Target="../media/image8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Relationship Id="rId13" Type="http://schemas.openxmlformats.org/officeDocument/2006/relationships/image" Target="../media/image403.png"/><Relationship Id="rId14" Type="http://schemas.openxmlformats.org/officeDocument/2006/relationships/image" Target="../media/image404.png"/><Relationship Id="rId15" Type="http://schemas.openxmlformats.org/officeDocument/2006/relationships/image" Target="../media/image405.png"/><Relationship Id="rId16" Type="http://schemas.openxmlformats.org/officeDocument/2006/relationships/image" Target="../media/image406.png"/><Relationship Id="rId17" Type="http://schemas.openxmlformats.org/officeDocument/2006/relationships/image" Target="../media/image407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Relationship Id="rId17" Type="http://schemas.openxmlformats.org/officeDocument/2006/relationships/image" Target="../media/image423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png"/><Relationship Id="rId3" Type="http://schemas.openxmlformats.org/officeDocument/2006/relationships/image" Target="../media/image425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6.jpg"/><Relationship Id="rId3" Type="http://schemas.openxmlformats.org/officeDocument/2006/relationships/image" Target="../media/image427.jpg"/><Relationship Id="rId4" Type="http://schemas.openxmlformats.org/officeDocument/2006/relationships/image" Target="../media/image428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jpg"/><Relationship Id="rId3" Type="http://schemas.openxmlformats.org/officeDocument/2006/relationships/image" Target="../media/image431.jpg"/><Relationship Id="rId4" Type="http://schemas.openxmlformats.org/officeDocument/2006/relationships/hyperlink" Target="https://github.com/BVLC/caffe" TargetMode="External"/><Relationship Id="rId5" Type="http://schemas.openxmlformats.org/officeDocument/2006/relationships/hyperlink" Target="https://github.com/BVLC/caffe/blob/master/LICENSE" TargetMode="Externa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2.jpg"/><Relationship Id="rId3" Type="http://schemas.openxmlformats.org/officeDocument/2006/relationships/image" Target="../media/image433.jpg"/><Relationship Id="rId4" Type="http://schemas.openxmlformats.org/officeDocument/2006/relationships/image" Target="../media/image434.jpg"/><Relationship Id="rId5" Type="http://schemas.openxmlformats.org/officeDocument/2006/relationships/hyperlink" Target="https://github.com/BVLC/caffe" TargetMode="External"/><Relationship Id="rId6" Type="http://schemas.openxmlformats.org/officeDocument/2006/relationships/hyperlink" Target="https://github.com/BVLC/caffe/blob/master/LICENSE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5.jpg"/><Relationship Id="rId3" Type="http://schemas.openxmlformats.org/officeDocument/2006/relationships/image" Target="../media/image436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8.jpg"/><Relationship Id="rId3" Type="http://schemas.openxmlformats.org/officeDocument/2006/relationships/image" Target="../media/image439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0.jpg"/><Relationship Id="rId3" Type="http://schemas.openxmlformats.org/officeDocument/2006/relationships/image" Target="../media/image441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2.jpg"/><Relationship Id="rId3" Type="http://schemas.openxmlformats.org/officeDocument/2006/relationships/image" Target="../media/image443.jpg"/><Relationship Id="rId4" Type="http://schemas.openxmlformats.org/officeDocument/2006/relationships/image" Target="../media/image444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5.jpg"/><Relationship Id="rId3" Type="http://schemas.openxmlformats.org/officeDocument/2006/relationships/image" Target="../media/image446.jpg"/><Relationship Id="rId4" Type="http://schemas.openxmlformats.org/officeDocument/2006/relationships/image" Target="../media/image447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8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0.jpg"/><Relationship Id="rId3" Type="http://schemas.openxmlformats.org/officeDocument/2006/relationships/hyperlink" Target="https://www.flickr.com/photos/fbobolas/3822222947" TargetMode="External"/><Relationship Id="rId4" Type="http://schemas.openxmlformats.org/officeDocument/2006/relationships/hyperlink" Target="https://www.flickr.com/photos/fbobolas" TargetMode="External"/><Relationship Id="rId5" Type="http://schemas.openxmlformats.org/officeDocument/2006/relationships/hyperlink" Target="https://creativecommons.org/licenses/by/2.0/" TargetMode="Externa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thenounproject.com/term/neuron/214105/" TargetMode="External"/><Relationship Id="rId3" Type="http://schemas.openxmlformats.org/officeDocument/2006/relationships/hyperlink" Target="https://creativecommons.org/licenses/by/3.0/us/" TargetMode="External"/><Relationship Id="rId4" Type="http://schemas.openxmlformats.org/officeDocument/2006/relationships/image" Target="../media/image451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2.jpg"/><Relationship Id="rId3" Type="http://schemas.openxmlformats.org/officeDocument/2006/relationships/hyperlink" Target="https://thenounproject.com/term/neuron/214105/" TargetMode="External"/><Relationship Id="rId4" Type="http://schemas.openxmlformats.org/officeDocument/2006/relationships/hyperlink" Target="https://creativecommons.org/licenses/by/3.0/us/" TargetMode="External"/><Relationship Id="rId5" Type="http://schemas.openxmlformats.org/officeDocument/2006/relationships/image" Target="../media/image453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4.jpg"/><Relationship Id="rId3" Type="http://schemas.openxmlformats.org/officeDocument/2006/relationships/image" Target="../media/image455.jpg"/><Relationship Id="rId4" Type="http://schemas.openxmlformats.org/officeDocument/2006/relationships/image" Target="../media/image456.jpg"/><Relationship Id="rId5" Type="http://schemas.openxmlformats.org/officeDocument/2006/relationships/hyperlink" Target="https://thenounproject.com/term/neuron/214105/" TargetMode="External"/><Relationship Id="rId6" Type="http://schemas.openxmlformats.org/officeDocument/2006/relationships/hyperlink" Target="https://creativecommons.org/licenses/by/3.0/us/" TargetMode="External"/><Relationship Id="rId7" Type="http://schemas.openxmlformats.org/officeDocument/2006/relationships/image" Target="../media/image457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8.jpg"/><Relationship Id="rId3" Type="http://schemas.openxmlformats.org/officeDocument/2006/relationships/image" Target="../media/image459.jpg"/><Relationship Id="rId4" Type="http://schemas.openxmlformats.org/officeDocument/2006/relationships/hyperlink" Target="https://thenounproject.com/term/neuron/214105/" TargetMode="External"/><Relationship Id="rId5" Type="http://schemas.openxmlformats.org/officeDocument/2006/relationships/hyperlink" Target="https://creativecommons.org/licenses/by/3.0/us/" TargetMode="External"/><Relationship Id="rId6" Type="http://schemas.openxmlformats.org/officeDocument/2006/relationships/image" Target="../media/image460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jpg"/><Relationship Id="rId9" Type="http://schemas.openxmlformats.org/officeDocument/2006/relationships/image" Target="../media/image468.jpg"/><Relationship Id="rId10" Type="http://schemas.openxmlformats.org/officeDocument/2006/relationships/image" Target="../media/image469.jpg"/><Relationship Id="rId11" Type="http://schemas.openxmlformats.org/officeDocument/2006/relationships/image" Target="../media/image470.jpg"/><Relationship Id="rId12" Type="http://schemas.openxmlformats.org/officeDocument/2006/relationships/image" Target="../media/image471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.jpg"/><Relationship Id="rId3" Type="http://schemas.openxmlformats.org/officeDocument/2006/relationships/image" Target="../media/image473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4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5.jpg"/><Relationship Id="rId3" Type="http://schemas.openxmlformats.org/officeDocument/2006/relationships/image" Target="../media/image47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52937" y="1459741"/>
            <a:ext cx="5906770" cy="22237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065" marR="5080" indent="-635">
              <a:lnSpc>
                <a:spcPct val="100299"/>
              </a:lnSpc>
              <a:spcBef>
                <a:spcPts val="80"/>
              </a:spcBef>
            </a:pPr>
            <a:r>
              <a:rPr dirty="0" sz="4800" spc="-5">
                <a:latin typeface="Helvetica Neue"/>
                <a:cs typeface="Helvetica Neue"/>
              </a:rPr>
              <a:t>Lecture 4:  Backpropagation</a:t>
            </a:r>
            <a:r>
              <a:rPr dirty="0" sz="4800" spc="-100">
                <a:latin typeface="Helvetica Neue"/>
                <a:cs typeface="Helvetica Neue"/>
              </a:rPr>
              <a:t> </a:t>
            </a:r>
            <a:r>
              <a:rPr dirty="0" sz="4800" spc="-5">
                <a:latin typeface="Helvetica Neue"/>
                <a:cs typeface="Helvetica Neue"/>
              </a:rPr>
              <a:t>and  Neural</a:t>
            </a:r>
            <a:r>
              <a:rPr dirty="0" sz="4800" spc="-105">
                <a:latin typeface="Helvetica Neue"/>
                <a:cs typeface="Helvetica Neue"/>
              </a:rPr>
              <a:t> </a:t>
            </a:r>
            <a:r>
              <a:rPr dirty="0" sz="4800" spc="-5">
                <a:latin typeface="Helvetica Neue"/>
                <a:cs typeface="Helvetica Neue"/>
              </a:rPr>
              <a:t>Networks</a:t>
            </a:r>
            <a:endParaRPr sz="4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25" y="4705948"/>
            <a:ext cx="897001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  <a:tabLst>
                <a:tab pos="5032375" algn="l"/>
                <a:tab pos="756158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	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April 13,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725" y="3637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2962" y="3589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51175" y="443065"/>
            <a:ext cx="2477135" cy="1147445"/>
          </a:xfrm>
          <a:custGeom>
            <a:avLst/>
            <a:gdLst/>
            <a:ahLst/>
            <a:cxnLst/>
            <a:rect l="l" t="t" r="r" b="b"/>
            <a:pathLst>
              <a:path w="2477135" h="1147445">
                <a:moveTo>
                  <a:pt x="0" y="1146884"/>
                </a:moveTo>
                <a:lnTo>
                  <a:pt x="247654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21104" y="424901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222" y="32440"/>
                </a:moveTo>
                <a:lnTo>
                  <a:pt x="0" y="3888"/>
                </a:lnTo>
                <a:lnTo>
                  <a:pt x="45834" y="0"/>
                </a:lnTo>
                <a:lnTo>
                  <a:pt x="13222" y="324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21104" y="424901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222" y="32440"/>
                </a:moveTo>
                <a:lnTo>
                  <a:pt x="45834" y="0"/>
                </a:lnTo>
                <a:lnTo>
                  <a:pt x="0" y="3888"/>
                </a:lnTo>
                <a:lnTo>
                  <a:pt x="13222" y="3244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8349" y="3258925"/>
            <a:ext cx="3260725" cy="760095"/>
          </a:xfrm>
          <a:custGeom>
            <a:avLst/>
            <a:gdLst/>
            <a:ahLst/>
            <a:cxnLst/>
            <a:rect l="l" t="t" r="r" b="b"/>
            <a:pathLst>
              <a:path w="3260725" h="760095">
                <a:moveTo>
                  <a:pt x="0" y="0"/>
                </a:moveTo>
                <a:lnTo>
                  <a:pt x="3260240" y="759533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5020" y="400313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644"/>
                </a:moveTo>
                <a:lnTo>
                  <a:pt x="7139" y="0"/>
                </a:lnTo>
                <a:lnTo>
                  <a:pt x="45667" y="25129"/>
                </a:lnTo>
                <a:lnTo>
                  <a:pt x="0" y="306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75020" y="400313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644"/>
                </a:moveTo>
                <a:lnTo>
                  <a:pt x="45667" y="25129"/>
                </a:lnTo>
                <a:lnTo>
                  <a:pt x="7139" y="0"/>
                </a:lnTo>
                <a:lnTo>
                  <a:pt x="0" y="3064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61822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Neural Turing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Machine</a:t>
            </a:r>
            <a:endParaRPr sz="28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05654" y="4693239"/>
            <a:ext cx="1419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43250" y="4145877"/>
            <a:ext cx="25355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"/>
                <a:cs typeface="Arial"/>
              </a:rPr>
              <a:t>Figure </a:t>
            </a:r>
            <a:r>
              <a:rPr dirty="0" sz="600">
                <a:latin typeface="Arial"/>
                <a:cs typeface="Arial"/>
              </a:rPr>
              <a:t>reproduced </a:t>
            </a:r>
            <a:r>
              <a:rPr dirty="0" sz="600" spc="-5">
                <a:latin typeface="Arial"/>
                <a:cs typeface="Arial"/>
              </a:rPr>
              <a:t>with permission from </a:t>
            </a:r>
            <a:r>
              <a:rPr dirty="0" sz="600">
                <a:latin typeface="Arial"/>
                <a:cs typeface="Arial"/>
              </a:rPr>
              <a:t>a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3"/>
              </a:rPr>
              <a:t>Twitter pos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3"/>
              </a:rPr>
              <a:t>t </a:t>
            </a:r>
            <a:r>
              <a:rPr dirty="0" sz="600" spc="-5">
                <a:latin typeface="Arial"/>
                <a:cs typeface="Arial"/>
              </a:rPr>
              <a:t>by Andrej</a:t>
            </a:r>
            <a:r>
              <a:rPr dirty="0" sz="600" spc="-4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9525" y="1369808"/>
            <a:ext cx="160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4100" y="2992758"/>
            <a:ext cx="567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99" y="175485"/>
            <a:ext cx="17595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000000"/>
                </a:solidFill>
                <a:latin typeface="Arial"/>
                <a:cs typeface="Arial"/>
              </a:rPr>
              <a:t>Summary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654" y="4555127"/>
            <a:ext cx="1419860" cy="41910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3950" sz="2700" spc="-7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baseline="33950"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5607" y="4831352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672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466725" algn="l"/>
                <a:tab pos="467359" algn="l"/>
              </a:tabLst>
            </a:pPr>
            <a:r>
              <a:rPr dirty="0" spc="-5"/>
              <a:t>We arrange neurons into fully-connected</a:t>
            </a:r>
            <a:r>
              <a:rPr dirty="0" spc="-90"/>
              <a:t> </a:t>
            </a:r>
            <a:r>
              <a:rPr dirty="0" spc="-5"/>
              <a:t>layers</a:t>
            </a:r>
          </a:p>
          <a:p>
            <a:pPr marL="466725" marR="5080" indent="-329565">
              <a:lnSpc>
                <a:spcPts val="2850"/>
              </a:lnSpc>
              <a:spcBef>
                <a:spcPts val="105"/>
              </a:spcBef>
              <a:buChar char="-"/>
              <a:tabLst>
                <a:tab pos="466725" algn="l"/>
                <a:tab pos="467359" algn="l"/>
              </a:tabLst>
            </a:pPr>
            <a:r>
              <a:rPr dirty="0" spc="-5"/>
              <a:t>The abstraction of </a:t>
            </a:r>
            <a:r>
              <a:rPr dirty="0"/>
              <a:t>a </a:t>
            </a:r>
            <a:r>
              <a:rPr dirty="0" spc="-5" b="1">
                <a:latin typeface="Arial"/>
                <a:cs typeface="Arial"/>
              </a:rPr>
              <a:t>layer </a:t>
            </a:r>
            <a:r>
              <a:rPr dirty="0" spc="-5"/>
              <a:t>has the nice property that it  allows us to use efficient </a:t>
            </a:r>
            <a:r>
              <a:rPr dirty="0"/>
              <a:t>vectorized code </a:t>
            </a:r>
            <a:r>
              <a:rPr dirty="0" spc="-5"/>
              <a:t>(e.g. matrix  multiplies)</a:t>
            </a:r>
          </a:p>
          <a:p>
            <a:pPr marL="466725" indent="-329565">
              <a:lnSpc>
                <a:spcPts val="2745"/>
              </a:lnSpc>
              <a:buChar char="-"/>
              <a:tabLst>
                <a:tab pos="466725" algn="l"/>
                <a:tab pos="467359" algn="l"/>
              </a:tabLst>
            </a:pPr>
            <a:r>
              <a:rPr dirty="0" spc="-5"/>
              <a:t>Neural networks are not really</a:t>
            </a:r>
            <a:r>
              <a:rPr dirty="0" spc="-55"/>
              <a:t> </a:t>
            </a:r>
            <a:r>
              <a:rPr dirty="0" spc="-5" i="1">
                <a:latin typeface="Arial"/>
                <a:cs typeface="Arial"/>
              </a:rPr>
              <a:t>neural</a:t>
            </a:r>
          </a:p>
          <a:p>
            <a:pPr marL="137160">
              <a:lnSpc>
                <a:spcPts val="2865"/>
              </a:lnSpc>
              <a:tabLst>
                <a:tab pos="466725" algn="l"/>
              </a:tabLst>
            </a:pPr>
            <a:r>
              <a:rPr dirty="0" i="1">
                <a:latin typeface="Arial"/>
                <a:cs typeface="Arial"/>
              </a:rPr>
              <a:t>-	</a:t>
            </a:r>
            <a:r>
              <a:rPr dirty="0" spc="-5"/>
              <a:t>Next time: Convolutional Neural</a:t>
            </a:r>
            <a:r>
              <a:rPr dirty="0" spc="-90"/>
              <a:t> </a:t>
            </a:r>
            <a:r>
              <a:rPr dirty="0" spc="-5"/>
              <a:t>Networks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25" y="4671593"/>
            <a:ext cx="4514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654" y="4671593"/>
            <a:ext cx="1117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4732" y="4671593"/>
            <a:ext cx="143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April 13,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725" y="5923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82962" y="5875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59125" y="516100"/>
            <a:ext cx="3718399" cy="371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4362" y="5113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30525" y="439899"/>
            <a:ext cx="3718399" cy="371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25762" y="4351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01925" y="363700"/>
            <a:ext cx="3718399" cy="371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97162" y="3589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73325" y="287500"/>
            <a:ext cx="3718399" cy="3712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68562" y="2827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44725" y="211300"/>
            <a:ext cx="3718399" cy="3712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39962" y="2065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57625" y="167550"/>
            <a:ext cx="3718399" cy="3712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52862" y="16278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50700" y="241950"/>
            <a:ext cx="3718399" cy="371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45937" y="23718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38125" y="316500"/>
            <a:ext cx="3718399" cy="3712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33362" y="3117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16800" y="396225"/>
            <a:ext cx="3718399" cy="371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12037" y="391462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11075" y="481175"/>
            <a:ext cx="3718399" cy="3712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06312" y="476412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95000" y="560900"/>
            <a:ext cx="3718399" cy="3712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90237" y="5561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58125" y="656200"/>
            <a:ext cx="3718399" cy="3712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53362" y="6514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16075" y="592300"/>
            <a:ext cx="3718399" cy="3712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11312" y="5875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94775" y="516100"/>
            <a:ext cx="3718399" cy="3712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90012" y="5113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68275" y="439899"/>
            <a:ext cx="3718399" cy="3712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63512" y="4351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41850" y="363700"/>
            <a:ext cx="3718399" cy="3712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7087" y="3589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61822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Neural Turing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Machine</a:t>
            </a:r>
            <a:endParaRPr sz="2800"/>
          </a:p>
        </p:txBody>
      </p:sp>
      <p:sp>
        <p:nvSpPr>
          <p:cNvPr id="40" name="object 40"/>
          <p:cNvSpPr txBox="1"/>
          <p:nvPr/>
        </p:nvSpPr>
        <p:spPr>
          <a:xfrm>
            <a:off x="5749550" y="4298277"/>
            <a:ext cx="25355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"/>
                <a:cs typeface="Arial"/>
              </a:rPr>
              <a:t>Figure </a:t>
            </a:r>
            <a:r>
              <a:rPr dirty="0" sz="600">
                <a:latin typeface="Arial"/>
                <a:cs typeface="Arial"/>
              </a:rPr>
              <a:t>reproduced </a:t>
            </a:r>
            <a:r>
              <a:rPr dirty="0" sz="600" spc="-5">
                <a:latin typeface="Arial"/>
                <a:cs typeface="Arial"/>
              </a:rPr>
              <a:t>with permission from </a:t>
            </a:r>
            <a:r>
              <a:rPr dirty="0" sz="600">
                <a:latin typeface="Arial"/>
                <a:cs typeface="Arial"/>
              </a:rPr>
              <a:t>a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19"/>
              </a:rPr>
              <a:t>Twitter pos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19"/>
              </a:rPr>
              <a:t>t </a:t>
            </a:r>
            <a:r>
              <a:rPr dirty="0" sz="600" spc="-5">
                <a:latin typeface="Arial"/>
                <a:cs typeface="Arial"/>
              </a:rPr>
              <a:t>by Andrej</a:t>
            </a:r>
            <a:r>
              <a:rPr dirty="0" sz="600" spc="-45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70575" y="1399925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34299" y="517749"/>
            <a:ext cx="244475" cy="263525"/>
          </a:xfrm>
          <a:custGeom>
            <a:avLst/>
            <a:gdLst/>
            <a:ahLst/>
            <a:cxnLst/>
            <a:rect l="l" t="t" r="r" b="b"/>
            <a:pathLst>
              <a:path w="244475" h="263525">
                <a:moveTo>
                  <a:pt x="0" y="0"/>
                </a:moveTo>
                <a:lnTo>
                  <a:pt x="244199" y="0"/>
                </a:lnTo>
                <a:lnTo>
                  <a:pt x="2441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70575" y="1399925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70575" y="1399925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82647" y="2436125"/>
            <a:ext cx="346947" cy="59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73122" y="2426599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7" y="0"/>
                </a:lnTo>
                <a:lnTo>
                  <a:pt x="365997" y="609599"/>
                </a:lnTo>
                <a:lnTo>
                  <a:pt x="0" y="609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56121" y="1773913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3007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8685" y="1690270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87" y="91596"/>
                </a:moveTo>
                <a:lnTo>
                  <a:pt x="0" y="75689"/>
                </a:lnTo>
                <a:lnTo>
                  <a:pt x="52296" y="0"/>
                </a:lnTo>
                <a:lnTo>
                  <a:pt x="60887" y="91596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98685" y="1690270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87" y="91596"/>
                </a:moveTo>
                <a:lnTo>
                  <a:pt x="52296" y="0"/>
                </a:lnTo>
                <a:lnTo>
                  <a:pt x="0" y="75689"/>
                </a:lnTo>
                <a:lnTo>
                  <a:pt x="60887" y="91596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82647" y="2436125"/>
            <a:ext cx="346947" cy="59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73122" y="2426599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7" y="0"/>
                </a:lnTo>
                <a:lnTo>
                  <a:pt x="365997" y="609599"/>
                </a:lnTo>
                <a:lnTo>
                  <a:pt x="0" y="609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56121" y="1773913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3007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8685" y="1690270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87" y="91596"/>
                </a:moveTo>
                <a:lnTo>
                  <a:pt x="0" y="75689"/>
                </a:lnTo>
                <a:lnTo>
                  <a:pt x="52296" y="0"/>
                </a:lnTo>
                <a:lnTo>
                  <a:pt x="60887" y="91596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8685" y="1690270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87" y="91596"/>
                </a:moveTo>
                <a:lnTo>
                  <a:pt x="52296" y="0"/>
                </a:lnTo>
                <a:lnTo>
                  <a:pt x="0" y="75689"/>
                </a:lnTo>
                <a:lnTo>
                  <a:pt x="60887" y="91596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11579" y="2087623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1" y="34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25690" y="2056362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2311" y="62522"/>
                </a:moveTo>
                <a:lnTo>
                  <a:pt x="0" y="21429"/>
                </a:lnTo>
                <a:lnTo>
                  <a:pt x="89467" y="0"/>
                </a:lnTo>
                <a:lnTo>
                  <a:pt x="82311" y="6252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25690" y="2056362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9467" y="0"/>
                </a:moveTo>
                <a:lnTo>
                  <a:pt x="0" y="21429"/>
                </a:lnTo>
                <a:lnTo>
                  <a:pt x="82311" y="62522"/>
                </a:lnTo>
                <a:lnTo>
                  <a:pt x="89467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78013" y="2444229"/>
            <a:ext cx="466324" cy="61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68488" y="2434704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78013" y="2444229"/>
            <a:ext cx="466324" cy="61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68488" y="2434704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11579" y="2087623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1" y="34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25690" y="2056362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2311" y="62522"/>
                </a:moveTo>
                <a:lnTo>
                  <a:pt x="0" y="21429"/>
                </a:lnTo>
                <a:lnTo>
                  <a:pt x="89467" y="0"/>
                </a:lnTo>
                <a:lnTo>
                  <a:pt x="82311" y="6252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25690" y="2056362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9467" y="0"/>
                </a:moveTo>
                <a:lnTo>
                  <a:pt x="0" y="21429"/>
                </a:lnTo>
                <a:lnTo>
                  <a:pt x="82311" y="62522"/>
                </a:lnTo>
                <a:lnTo>
                  <a:pt x="89467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42550" y="8565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61125" y="2436125"/>
            <a:ext cx="457199" cy="74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51600" y="2426599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35361" y="117693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59" y="1259188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70662" y="1119596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43827" y="80888"/>
                </a:moveTo>
                <a:lnTo>
                  <a:pt x="0" y="0"/>
                </a:lnTo>
                <a:lnTo>
                  <a:pt x="85568" y="33792"/>
                </a:lnTo>
                <a:lnTo>
                  <a:pt x="43827" y="8088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70662" y="1119596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85568" y="33792"/>
                </a:moveTo>
                <a:lnTo>
                  <a:pt x="0" y="0"/>
                </a:lnTo>
                <a:lnTo>
                  <a:pt x="43827" y="80888"/>
                </a:lnTo>
                <a:lnTo>
                  <a:pt x="85568" y="3379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5361" y="117693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59" y="1259188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70662" y="1119596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43827" y="80888"/>
                </a:moveTo>
                <a:lnTo>
                  <a:pt x="0" y="0"/>
                </a:lnTo>
                <a:lnTo>
                  <a:pt x="85568" y="33792"/>
                </a:lnTo>
                <a:lnTo>
                  <a:pt x="43827" y="8088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70662" y="1119596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85568" y="33792"/>
                </a:moveTo>
                <a:lnTo>
                  <a:pt x="0" y="0"/>
                </a:lnTo>
                <a:lnTo>
                  <a:pt x="43827" y="80888"/>
                </a:lnTo>
                <a:lnTo>
                  <a:pt x="85568" y="3379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61125" y="2436125"/>
            <a:ext cx="457199" cy="74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51600" y="2426599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253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Administrative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54" y="4693239"/>
            <a:ext cx="13055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2000058"/>
            <a:ext cx="8171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Assignment </a:t>
            </a:r>
            <a:r>
              <a:rPr dirty="0" sz="2400" b="1">
                <a:latin typeface="Arial"/>
                <a:cs typeface="Arial"/>
              </a:rPr>
              <a:t>1 </a:t>
            </a:r>
            <a:r>
              <a:rPr dirty="0" sz="2400" spc="-5">
                <a:latin typeface="Arial"/>
                <a:cs typeface="Arial"/>
              </a:rPr>
              <a:t>due </a:t>
            </a:r>
            <a:r>
              <a:rPr dirty="0" sz="2400" spc="-5" b="1">
                <a:latin typeface="Arial"/>
                <a:cs typeface="Arial"/>
              </a:rPr>
              <a:t>Thursday April </a:t>
            </a:r>
            <a:r>
              <a:rPr dirty="0" sz="2400" spc="5" b="1">
                <a:latin typeface="Arial"/>
                <a:cs typeface="Arial"/>
              </a:rPr>
              <a:t>20</a:t>
            </a:r>
            <a:r>
              <a:rPr dirty="0" sz="2400" spc="5">
                <a:latin typeface="Arial"/>
                <a:cs typeface="Arial"/>
              </a:rPr>
              <a:t>, </a:t>
            </a:r>
            <a:r>
              <a:rPr dirty="0" sz="2400" spc="-5">
                <a:latin typeface="Arial"/>
                <a:cs typeface="Arial"/>
              </a:rPr>
              <a:t>11:59pm 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Canvas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8232" y="1382275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2" y="1053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76125" y="1352390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258" y="59768"/>
                </a:moveTo>
                <a:lnTo>
                  <a:pt x="0" y="2825"/>
                </a:lnTo>
                <a:lnTo>
                  <a:pt x="91955" y="0"/>
                </a:lnTo>
                <a:lnTo>
                  <a:pt x="72258" y="5976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76125" y="1352390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91955" y="0"/>
                </a:moveTo>
                <a:lnTo>
                  <a:pt x="0" y="2825"/>
                </a:lnTo>
                <a:lnTo>
                  <a:pt x="72258" y="59768"/>
                </a:lnTo>
                <a:lnTo>
                  <a:pt x="91955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71872" y="2436124"/>
            <a:ext cx="457199" cy="61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62347" y="2426599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55625" y="3147450"/>
            <a:ext cx="1956899" cy="74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6100" y="3137924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9" y="0"/>
                </a:lnTo>
                <a:lnTo>
                  <a:pt x="1975949" y="766229"/>
                </a:lnTo>
                <a:lnTo>
                  <a:pt x="0" y="76622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15575" y="2731358"/>
            <a:ext cx="149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Chain</a:t>
            </a:r>
            <a:r>
              <a:rPr dirty="0" sz="2400" spc="-10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rule: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8232" y="1382275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2" y="1053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76125" y="1352390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258" y="59768"/>
                </a:moveTo>
                <a:lnTo>
                  <a:pt x="0" y="2825"/>
                </a:lnTo>
                <a:lnTo>
                  <a:pt x="91955" y="0"/>
                </a:lnTo>
                <a:lnTo>
                  <a:pt x="72258" y="5976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6125" y="1352390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91955" y="0"/>
                </a:moveTo>
                <a:lnTo>
                  <a:pt x="0" y="2825"/>
                </a:lnTo>
                <a:lnTo>
                  <a:pt x="72258" y="59768"/>
                </a:lnTo>
                <a:lnTo>
                  <a:pt x="91955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71872" y="2436124"/>
            <a:ext cx="457199" cy="61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62347" y="2426599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10312" y="3171387"/>
            <a:ext cx="504455" cy="6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00099" y="3185925"/>
            <a:ext cx="504449" cy="683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77327" y="642553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22" y="1793446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01482" y="601065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60744" y="69093"/>
                </a:moveTo>
                <a:lnTo>
                  <a:pt x="0" y="0"/>
                </a:lnTo>
                <a:lnTo>
                  <a:pt x="90945" y="13882"/>
                </a:lnTo>
                <a:lnTo>
                  <a:pt x="60744" y="6909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01482" y="601065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90945" y="13882"/>
                </a:moveTo>
                <a:lnTo>
                  <a:pt x="0" y="0"/>
                </a:lnTo>
                <a:lnTo>
                  <a:pt x="60744" y="69093"/>
                </a:lnTo>
                <a:lnTo>
                  <a:pt x="90945" y="1388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62701" y="2435999"/>
            <a:ext cx="426474" cy="61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53176" y="2426474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77327" y="642553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22" y="1793446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01482" y="601065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60744" y="69093"/>
                </a:moveTo>
                <a:lnTo>
                  <a:pt x="0" y="0"/>
                </a:lnTo>
                <a:lnTo>
                  <a:pt x="90945" y="13882"/>
                </a:lnTo>
                <a:lnTo>
                  <a:pt x="60744" y="6909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01482" y="601065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90945" y="13882"/>
                </a:moveTo>
                <a:lnTo>
                  <a:pt x="0" y="0"/>
                </a:lnTo>
                <a:lnTo>
                  <a:pt x="60744" y="69093"/>
                </a:lnTo>
                <a:lnTo>
                  <a:pt x="90945" y="1388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62701" y="2435999"/>
            <a:ext cx="426474" cy="61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53176" y="2426474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55625" y="3155429"/>
            <a:ext cx="1956899" cy="747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6100" y="3145904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9" y="0"/>
                </a:lnTo>
                <a:lnTo>
                  <a:pt x="1975949" y="766229"/>
                </a:lnTo>
                <a:lnTo>
                  <a:pt x="0" y="76622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15575" y="2731358"/>
            <a:ext cx="149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Chain</a:t>
            </a:r>
            <a:r>
              <a:rPr dirty="0" sz="2400" spc="-10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rule: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6750" y="689625"/>
            <a:ext cx="2847974" cy="4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x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-2,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y =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dirty="0" sz="240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dirty="0" sz="2400" spc="-13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47237" y="1884050"/>
            <a:ext cx="2085974" cy="619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04800" y="3621425"/>
            <a:ext cx="1609920" cy="619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Backpropagation: </a:t>
            </a:r>
            <a:r>
              <a:rPr dirty="0" sz="2000">
                <a:solidFill>
                  <a:srgbClr val="000000"/>
                </a:solidFill>
              </a:rPr>
              <a:t>a simple</a:t>
            </a:r>
            <a:r>
              <a:rPr dirty="0" sz="2000" spc="-110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example</a:t>
            </a:r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102785" y="2850173"/>
                </a:move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close/>
              </a:path>
              <a:path w="3495040" h="3495040">
                <a:moveTo>
                  <a:pt x="3074081" y="2884506"/>
                </a:moveTo>
                <a:lnTo>
                  <a:pt x="420618" y="2884506"/>
                </a:lnTo>
                <a:lnTo>
                  <a:pt x="391914" y="2850173"/>
                </a:lnTo>
                <a:lnTo>
                  <a:pt x="3102785" y="2850173"/>
                </a:lnTo>
                <a:lnTo>
                  <a:pt x="3074081" y="2884506"/>
                </a:lnTo>
                <a:close/>
              </a:path>
              <a:path w="3495040" h="3495040">
                <a:moveTo>
                  <a:pt x="3044524" y="2918085"/>
                </a:moveTo>
                <a:lnTo>
                  <a:pt x="450175" y="2918085"/>
                </a:lnTo>
                <a:lnTo>
                  <a:pt x="420618" y="2884506"/>
                </a:lnTo>
                <a:lnTo>
                  <a:pt x="3074081" y="2884506"/>
                </a:lnTo>
                <a:lnTo>
                  <a:pt x="3044524" y="2918085"/>
                </a:lnTo>
                <a:close/>
              </a:path>
              <a:path w="3495040" h="3495040">
                <a:moveTo>
                  <a:pt x="3014128" y="2950892"/>
                </a:moveTo>
                <a:lnTo>
                  <a:pt x="480571" y="2950892"/>
                </a:lnTo>
                <a:lnTo>
                  <a:pt x="450175" y="2918085"/>
                </a:lnTo>
                <a:lnTo>
                  <a:pt x="3044524" y="2918085"/>
                </a:lnTo>
                <a:lnTo>
                  <a:pt x="3014128" y="2950892"/>
                </a:lnTo>
                <a:close/>
              </a:path>
              <a:path w="3495040" h="3495040">
                <a:moveTo>
                  <a:pt x="2950892" y="3014128"/>
                </a:move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close/>
              </a:path>
              <a:path w="3495040" h="3495040">
                <a:moveTo>
                  <a:pt x="2918085" y="3044524"/>
                </a:moveTo>
                <a:lnTo>
                  <a:pt x="576614" y="3044524"/>
                </a:lnTo>
                <a:lnTo>
                  <a:pt x="543807" y="3014128"/>
                </a:lnTo>
                <a:lnTo>
                  <a:pt x="2950892" y="3014128"/>
                </a:lnTo>
                <a:lnTo>
                  <a:pt x="2918085" y="3044524"/>
                </a:lnTo>
                <a:close/>
              </a:path>
              <a:path w="3495040" h="3495040">
                <a:moveTo>
                  <a:pt x="2884506" y="3074081"/>
                </a:moveTo>
                <a:lnTo>
                  <a:pt x="610193" y="3074081"/>
                </a:lnTo>
                <a:lnTo>
                  <a:pt x="576614" y="3044524"/>
                </a:lnTo>
                <a:lnTo>
                  <a:pt x="2918085" y="3044524"/>
                </a:lnTo>
                <a:lnTo>
                  <a:pt x="2884506" y="3074081"/>
                </a:lnTo>
                <a:close/>
              </a:path>
              <a:path w="3495040" h="3495040">
                <a:moveTo>
                  <a:pt x="2850173" y="3102785"/>
                </a:moveTo>
                <a:lnTo>
                  <a:pt x="644526" y="3102785"/>
                </a:lnTo>
                <a:lnTo>
                  <a:pt x="610193" y="3074081"/>
                </a:lnTo>
                <a:lnTo>
                  <a:pt x="2884506" y="3074081"/>
                </a:lnTo>
                <a:lnTo>
                  <a:pt x="2850173" y="3102785"/>
                </a:lnTo>
                <a:close/>
              </a:path>
              <a:path w="3495040" h="3495040">
                <a:moveTo>
                  <a:pt x="2742816" y="3183603"/>
                </a:move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9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9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17587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102785" y="2850173"/>
                </a:move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close/>
              </a:path>
              <a:path w="3495040" h="3495040">
                <a:moveTo>
                  <a:pt x="3074081" y="2884506"/>
                </a:moveTo>
                <a:lnTo>
                  <a:pt x="420618" y="2884506"/>
                </a:lnTo>
                <a:lnTo>
                  <a:pt x="391914" y="2850173"/>
                </a:lnTo>
                <a:lnTo>
                  <a:pt x="3102785" y="2850173"/>
                </a:lnTo>
                <a:lnTo>
                  <a:pt x="3074081" y="2884506"/>
                </a:lnTo>
                <a:close/>
              </a:path>
              <a:path w="3495040" h="3495040">
                <a:moveTo>
                  <a:pt x="3044524" y="2918085"/>
                </a:moveTo>
                <a:lnTo>
                  <a:pt x="450175" y="2918085"/>
                </a:lnTo>
                <a:lnTo>
                  <a:pt x="420618" y="2884506"/>
                </a:lnTo>
                <a:lnTo>
                  <a:pt x="3074081" y="2884506"/>
                </a:lnTo>
                <a:lnTo>
                  <a:pt x="3044524" y="2918085"/>
                </a:lnTo>
                <a:close/>
              </a:path>
              <a:path w="3495040" h="3495040">
                <a:moveTo>
                  <a:pt x="3014128" y="2950892"/>
                </a:moveTo>
                <a:lnTo>
                  <a:pt x="480571" y="2950892"/>
                </a:lnTo>
                <a:lnTo>
                  <a:pt x="450175" y="2918085"/>
                </a:lnTo>
                <a:lnTo>
                  <a:pt x="3044524" y="2918085"/>
                </a:lnTo>
                <a:lnTo>
                  <a:pt x="3014128" y="2950892"/>
                </a:lnTo>
                <a:close/>
              </a:path>
              <a:path w="3495040" h="3495040">
                <a:moveTo>
                  <a:pt x="2950892" y="3014128"/>
                </a:move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close/>
              </a:path>
              <a:path w="3495040" h="3495040">
                <a:moveTo>
                  <a:pt x="2918085" y="3044524"/>
                </a:moveTo>
                <a:lnTo>
                  <a:pt x="576614" y="3044524"/>
                </a:lnTo>
                <a:lnTo>
                  <a:pt x="543807" y="3014128"/>
                </a:lnTo>
                <a:lnTo>
                  <a:pt x="2950892" y="3014128"/>
                </a:lnTo>
                <a:lnTo>
                  <a:pt x="2918085" y="3044524"/>
                </a:lnTo>
                <a:close/>
              </a:path>
              <a:path w="3495040" h="3495040">
                <a:moveTo>
                  <a:pt x="2884506" y="3074081"/>
                </a:moveTo>
                <a:lnTo>
                  <a:pt x="610193" y="3074081"/>
                </a:lnTo>
                <a:lnTo>
                  <a:pt x="576614" y="3044524"/>
                </a:lnTo>
                <a:lnTo>
                  <a:pt x="2918085" y="3044524"/>
                </a:lnTo>
                <a:lnTo>
                  <a:pt x="2884506" y="3074081"/>
                </a:lnTo>
                <a:close/>
              </a:path>
              <a:path w="3495040" h="3495040">
                <a:moveTo>
                  <a:pt x="2850173" y="3102785"/>
                </a:moveTo>
                <a:lnTo>
                  <a:pt x="644526" y="3102785"/>
                </a:lnTo>
                <a:lnTo>
                  <a:pt x="610193" y="3074081"/>
                </a:lnTo>
                <a:lnTo>
                  <a:pt x="2884506" y="3074081"/>
                </a:lnTo>
                <a:lnTo>
                  <a:pt x="2850173" y="3102785"/>
                </a:lnTo>
                <a:close/>
              </a:path>
              <a:path w="3495040" h="3495040">
                <a:moveTo>
                  <a:pt x="2742816" y="3183603"/>
                </a:move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9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9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17587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018300" y="957556"/>
            <a:ext cx="15373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FF0000"/>
                </a:solidFill>
              </a:rPr>
              <a:t>“local</a:t>
            </a:r>
            <a:r>
              <a:rPr dirty="0" spc="-100">
                <a:solidFill>
                  <a:srgbClr val="FF0000"/>
                </a:solidFill>
              </a:rPr>
              <a:t> </a:t>
            </a:r>
            <a:r>
              <a:rPr dirty="0" spc="-5">
                <a:solidFill>
                  <a:srgbClr val="FF0000"/>
                </a:solidFill>
              </a:rPr>
              <a:t>gradient”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102785" y="2850173"/>
                </a:move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close/>
              </a:path>
              <a:path w="3495040" h="3495040">
                <a:moveTo>
                  <a:pt x="3074081" y="2884506"/>
                </a:moveTo>
                <a:lnTo>
                  <a:pt x="420618" y="2884506"/>
                </a:lnTo>
                <a:lnTo>
                  <a:pt x="391914" y="2850173"/>
                </a:lnTo>
                <a:lnTo>
                  <a:pt x="3102785" y="2850173"/>
                </a:lnTo>
                <a:lnTo>
                  <a:pt x="3074081" y="2884506"/>
                </a:lnTo>
                <a:close/>
              </a:path>
              <a:path w="3495040" h="3495040">
                <a:moveTo>
                  <a:pt x="3044524" y="2918085"/>
                </a:moveTo>
                <a:lnTo>
                  <a:pt x="450175" y="2918085"/>
                </a:lnTo>
                <a:lnTo>
                  <a:pt x="420618" y="2884506"/>
                </a:lnTo>
                <a:lnTo>
                  <a:pt x="3074081" y="2884506"/>
                </a:lnTo>
                <a:lnTo>
                  <a:pt x="3044524" y="2918085"/>
                </a:lnTo>
                <a:close/>
              </a:path>
              <a:path w="3495040" h="3495040">
                <a:moveTo>
                  <a:pt x="3014128" y="2950892"/>
                </a:moveTo>
                <a:lnTo>
                  <a:pt x="480571" y="2950892"/>
                </a:lnTo>
                <a:lnTo>
                  <a:pt x="450175" y="2918085"/>
                </a:lnTo>
                <a:lnTo>
                  <a:pt x="3044524" y="2918085"/>
                </a:lnTo>
                <a:lnTo>
                  <a:pt x="3014128" y="2950892"/>
                </a:lnTo>
                <a:close/>
              </a:path>
              <a:path w="3495040" h="3495040">
                <a:moveTo>
                  <a:pt x="2950892" y="3014128"/>
                </a:move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close/>
              </a:path>
              <a:path w="3495040" h="3495040">
                <a:moveTo>
                  <a:pt x="2918085" y="3044524"/>
                </a:moveTo>
                <a:lnTo>
                  <a:pt x="576614" y="3044524"/>
                </a:lnTo>
                <a:lnTo>
                  <a:pt x="543807" y="3014128"/>
                </a:lnTo>
                <a:lnTo>
                  <a:pt x="2950892" y="3014128"/>
                </a:lnTo>
                <a:lnTo>
                  <a:pt x="2918085" y="3044524"/>
                </a:lnTo>
                <a:close/>
              </a:path>
              <a:path w="3495040" h="3495040">
                <a:moveTo>
                  <a:pt x="2884506" y="3074081"/>
                </a:moveTo>
                <a:lnTo>
                  <a:pt x="610193" y="3074081"/>
                </a:lnTo>
                <a:lnTo>
                  <a:pt x="576614" y="3044524"/>
                </a:lnTo>
                <a:lnTo>
                  <a:pt x="2918085" y="3044524"/>
                </a:lnTo>
                <a:lnTo>
                  <a:pt x="2884506" y="3074081"/>
                </a:lnTo>
                <a:close/>
              </a:path>
              <a:path w="3495040" h="3495040">
                <a:moveTo>
                  <a:pt x="2850173" y="3102785"/>
                </a:moveTo>
                <a:lnTo>
                  <a:pt x="644526" y="3102785"/>
                </a:lnTo>
                <a:lnTo>
                  <a:pt x="610193" y="3074081"/>
                </a:lnTo>
                <a:lnTo>
                  <a:pt x="2884506" y="3074081"/>
                </a:lnTo>
                <a:lnTo>
                  <a:pt x="2850173" y="3102785"/>
                </a:lnTo>
                <a:close/>
              </a:path>
              <a:path w="3495040" h="3495040">
                <a:moveTo>
                  <a:pt x="2742816" y="3183603"/>
                </a:move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9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9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17587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18300" y="957556"/>
            <a:ext cx="153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 h="0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0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0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33" name="object 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102785" y="2850173"/>
                </a:move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close/>
              </a:path>
              <a:path w="3495040" h="3495040">
                <a:moveTo>
                  <a:pt x="3074081" y="2884506"/>
                </a:moveTo>
                <a:lnTo>
                  <a:pt x="420618" y="2884506"/>
                </a:lnTo>
                <a:lnTo>
                  <a:pt x="391914" y="2850173"/>
                </a:lnTo>
                <a:lnTo>
                  <a:pt x="3102785" y="2850173"/>
                </a:lnTo>
                <a:lnTo>
                  <a:pt x="3074081" y="2884506"/>
                </a:lnTo>
                <a:close/>
              </a:path>
              <a:path w="3495040" h="3495040">
                <a:moveTo>
                  <a:pt x="3044524" y="2918085"/>
                </a:moveTo>
                <a:lnTo>
                  <a:pt x="450175" y="2918085"/>
                </a:lnTo>
                <a:lnTo>
                  <a:pt x="420618" y="2884506"/>
                </a:lnTo>
                <a:lnTo>
                  <a:pt x="3074081" y="2884506"/>
                </a:lnTo>
                <a:lnTo>
                  <a:pt x="3044524" y="2918085"/>
                </a:lnTo>
                <a:close/>
              </a:path>
              <a:path w="3495040" h="3495040">
                <a:moveTo>
                  <a:pt x="3014128" y="2950892"/>
                </a:moveTo>
                <a:lnTo>
                  <a:pt x="480571" y="2950892"/>
                </a:lnTo>
                <a:lnTo>
                  <a:pt x="450175" y="2918085"/>
                </a:lnTo>
                <a:lnTo>
                  <a:pt x="3044524" y="2918085"/>
                </a:lnTo>
                <a:lnTo>
                  <a:pt x="3014128" y="2950892"/>
                </a:lnTo>
                <a:close/>
              </a:path>
              <a:path w="3495040" h="3495040">
                <a:moveTo>
                  <a:pt x="2950892" y="3014128"/>
                </a:move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close/>
              </a:path>
              <a:path w="3495040" h="3495040">
                <a:moveTo>
                  <a:pt x="2918085" y="3044524"/>
                </a:moveTo>
                <a:lnTo>
                  <a:pt x="576614" y="3044524"/>
                </a:lnTo>
                <a:lnTo>
                  <a:pt x="543807" y="3014128"/>
                </a:lnTo>
                <a:lnTo>
                  <a:pt x="2950892" y="3014128"/>
                </a:lnTo>
                <a:lnTo>
                  <a:pt x="2918085" y="3044524"/>
                </a:lnTo>
                <a:close/>
              </a:path>
              <a:path w="3495040" h="3495040">
                <a:moveTo>
                  <a:pt x="2884506" y="3074081"/>
                </a:moveTo>
                <a:lnTo>
                  <a:pt x="610193" y="3074081"/>
                </a:lnTo>
                <a:lnTo>
                  <a:pt x="576614" y="3044524"/>
                </a:lnTo>
                <a:lnTo>
                  <a:pt x="2918085" y="3044524"/>
                </a:lnTo>
                <a:lnTo>
                  <a:pt x="2884506" y="3074081"/>
                </a:lnTo>
                <a:close/>
              </a:path>
              <a:path w="3495040" h="3495040">
                <a:moveTo>
                  <a:pt x="2850173" y="3102785"/>
                </a:moveTo>
                <a:lnTo>
                  <a:pt x="644526" y="3102785"/>
                </a:lnTo>
                <a:lnTo>
                  <a:pt x="610193" y="3074081"/>
                </a:lnTo>
                <a:lnTo>
                  <a:pt x="2884506" y="3074081"/>
                </a:lnTo>
                <a:lnTo>
                  <a:pt x="2850173" y="3102785"/>
                </a:lnTo>
                <a:close/>
              </a:path>
              <a:path w="3495040" h="3495040">
                <a:moveTo>
                  <a:pt x="2742816" y="3183603"/>
                </a:move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9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9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17587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 h="0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0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0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018300" y="957556"/>
            <a:ext cx="153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9525" y="712036"/>
            <a:ext cx="2129399" cy="1553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4739" y="741541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9" y="260400"/>
                </a:lnTo>
                <a:lnTo>
                  <a:pt x="529799" y="833100"/>
                </a:lnTo>
                <a:lnTo>
                  <a:pt x="0" y="572700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53811" y="653814"/>
            <a:ext cx="2050414" cy="886460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8" y="88643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4461" y="619503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66861" y="63192"/>
                </a:moveTo>
                <a:lnTo>
                  <a:pt x="0" y="0"/>
                </a:lnTo>
                <a:lnTo>
                  <a:pt x="91838" y="5430"/>
                </a:lnTo>
                <a:lnTo>
                  <a:pt x="66861" y="63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4461" y="619503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91838" y="5430"/>
                </a:moveTo>
                <a:lnTo>
                  <a:pt x="0" y="0"/>
                </a:lnTo>
                <a:lnTo>
                  <a:pt x="66861" y="63192"/>
                </a:lnTo>
                <a:lnTo>
                  <a:pt x="91838" y="543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102785" y="2850173"/>
                </a:move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close/>
              </a:path>
              <a:path w="3495040" h="3495040">
                <a:moveTo>
                  <a:pt x="3074081" y="2884506"/>
                </a:moveTo>
                <a:lnTo>
                  <a:pt x="420618" y="2884506"/>
                </a:lnTo>
                <a:lnTo>
                  <a:pt x="391914" y="2850173"/>
                </a:lnTo>
                <a:lnTo>
                  <a:pt x="3102785" y="2850173"/>
                </a:lnTo>
                <a:lnTo>
                  <a:pt x="3074081" y="2884506"/>
                </a:lnTo>
                <a:close/>
              </a:path>
              <a:path w="3495040" h="3495040">
                <a:moveTo>
                  <a:pt x="3044524" y="2918085"/>
                </a:moveTo>
                <a:lnTo>
                  <a:pt x="450175" y="2918085"/>
                </a:lnTo>
                <a:lnTo>
                  <a:pt x="420618" y="2884506"/>
                </a:lnTo>
                <a:lnTo>
                  <a:pt x="3074081" y="2884506"/>
                </a:lnTo>
                <a:lnTo>
                  <a:pt x="3044524" y="2918085"/>
                </a:lnTo>
                <a:close/>
              </a:path>
              <a:path w="3495040" h="3495040">
                <a:moveTo>
                  <a:pt x="3014128" y="2950892"/>
                </a:moveTo>
                <a:lnTo>
                  <a:pt x="480571" y="2950892"/>
                </a:lnTo>
                <a:lnTo>
                  <a:pt x="450175" y="2918085"/>
                </a:lnTo>
                <a:lnTo>
                  <a:pt x="3044524" y="2918085"/>
                </a:lnTo>
                <a:lnTo>
                  <a:pt x="3014128" y="2950892"/>
                </a:lnTo>
                <a:close/>
              </a:path>
              <a:path w="3495040" h="3495040">
                <a:moveTo>
                  <a:pt x="2950892" y="3014128"/>
                </a:move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close/>
              </a:path>
              <a:path w="3495040" h="3495040">
                <a:moveTo>
                  <a:pt x="2918085" y="3044524"/>
                </a:moveTo>
                <a:lnTo>
                  <a:pt x="576614" y="3044524"/>
                </a:lnTo>
                <a:lnTo>
                  <a:pt x="543807" y="3014128"/>
                </a:lnTo>
                <a:lnTo>
                  <a:pt x="2950892" y="3014128"/>
                </a:lnTo>
                <a:lnTo>
                  <a:pt x="2918085" y="3044524"/>
                </a:lnTo>
                <a:close/>
              </a:path>
              <a:path w="3495040" h="3495040">
                <a:moveTo>
                  <a:pt x="2884506" y="3074081"/>
                </a:moveTo>
                <a:lnTo>
                  <a:pt x="610193" y="3074081"/>
                </a:lnTo>
                <a:lnTo>
                  <a:pt x="576614" y="3044524"/>
                </a:lnTo>
                <a:lnTo>
                  <a:pt x="2918085" y="3044524"/>
                </a:lnTo>
                <a:lnTo>
                  <a:pt x="2884506" y="3074081"/>
                </a:lnTo>
                <a:close/>
              </a:path>
              <a:path w="3495040" h="3495040">
                <a:moveTo>
                  <a:pt x="2850173" y="3102785"/>
                </a:moveTo>
                <a:lnTo>
                  <a:pt x="644526" y="3102785"/>
                </a:lnTo>
                <a:lnTo>
                  <a:pt x="610193" y="3074081"/>
                </a:lnTo>
                <a:lnTo>
                  <a:pt x="2884506" y="3074081"/>
                </a:lnTo>
                <a:lnTo>
                  <a:pt x="2850173" y="3102785"/>
                </a:lnTo>
                <a:close/>
              </a:path>
              <a:path w="3495040" h="3495040">
                <a:moveTo>
                  <a:pt x="2742816" y="3183603"/>
                </a:move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9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9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17587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 h="0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0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0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018300" y="957556"/>
            <a:ext cx="153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9525" y="712036"/>
            <a:ext cx="2129399" cy="1553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4739" y="741541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9" y="260400"/>
                </a:lnTo>
                <a:lnTo>
                  <a:pt x="529799" y="833100"/>
                </a:lnTo>
                <a:lnTo>
                  <a:pt x="0" y="572700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02510" y="3189279"/>
            <a:ext cx="2132705" cy="13204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95924" y="3671226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700" y="0"/>
                </a:lnTo>
                <a:lnTo>
                  <a:pt x="766800" y="602999"/>
                </a:lnTo>
                <a:lnTo>
                  <a:pt x="209099" y="796199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3811" y="653814"/>
            <a:ext cx="2050414" cy="886460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8" y="88643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4461" y="619503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66861" y="63192"/>
                </a:moveTo>
                <a:lnTo>
                  <a:pt x="0" y="0"/>
                </a:lnTo>
                <a:lnTo>
                  <a:pt x="91838" y="5430"/>
                </a:lnTo>
                <a:lnTo>
                  <a:pt x="66861" y="63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4461" y="619503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91838" y="5430"/>
                </a:moveTo>
                <a:lnTo>
                  <a:pt x="0" y="0"/>
                </a:lnTo>
                <a:lnTo>
                  <a:pt x="66861" y="63192"/>
                </a:lnTo>
                <a:lnTo>
                  <a:pt x="91838" y="543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0439" y="3105100"/>
            <a:ext cx="2310130" cy="796290"/>
          </a:xfrm>
          <a:custGeom>
            <a:avLst/>
            <a:gdLst/>
            <a:ahLst/>
            <a:cxnLst/>
            <a:rect l="l" t="t" r="r" b="b"/>
            <a:pathLst>
              <a:path w="2310130" h="796289">
                <a:moveTo>
                  <a:pt x="2309635" y="0"/>
                </a:moveTo>
                <a:lnTo>
                  <a:pt x="0" y="7958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8704" y="3871214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91985" y="59497"/>
                </a:moveTo>
                <a:lnTo>
                  <a:pt x="0" y="57912"/>
                </a:lnTo>
                <a:lnTo>
                  <a:pt x="71483" y="0"/>
                </a:lnTo>
                <a:lnTo>
                  <a:pt x="91985" y="594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8704" y="3871214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71483" y="0"/>
                </a:moveTo>
                <a:lnTo>
                  <a:pt x="0" y="57912"/>
                </a:lnTo>
                <a:lnTo>
                  <a:pt x="91985" y="59497"/>
                </a:lnTo>
                <a:lnTo>
                  <a:pt x="71483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102785" y="2850173"/>
                </a:move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close/>
              </a:path>
              <a:path w="3495040" h="3495040">
                <a:moveTo>
                  <a:pt x="3074081" y="2884506"/>
                </a:moveTo>
                <a:lnTo>
                  <a:pt x="420618" y="2884506"/>
                </a:lnTo>
                <a:lnTo>
                  <a:pt x="391914" y="2850173"/>
                </a:lnTo>
                <a:lnTo>
                  <a:pt x="3102785" y="2850173"/>
                </a:lnTo>
                <a:lnTo>
                  <a:pt x="3074081" y="2884506"/>
                </a:lnTo>
                <a:close/>
              </a:path>
              <a:path w="3495040" h="3495040">
                <a:moveTo>
                  <a:pt x="3044524" y="2918085"/>
                </a:moveTo>
                <a:lnTo>
                  <a:pt x="450175" y="2918085"/>
                </a:lnTo>
                <a:lnTo>
                  <a:pt x="420618" y="2884506"/>
                </a:lnTo>
                <a:lnTo>
                  <a:pt x="3074081" y="2884506"/>
                </a:lnTo>
                <a:lnTo>
                  <a:pt x="3044524" y="2918085"/>
                </a:lnTo>
                <a:close/>
              </a:path>
              <a:path w="3495040" h="3495040">
                <a:moveTo>
                  <a:pt x="3014128" y="2950892"/>
                </a:moveTo>
                <a:lnTo>
                  <a:pt x="480571" y="2950892"/>
                </a:lnTo>
                <a:lnTo>
                  <a:pt x="450175" y="2918085"/>
                </a:lnTo>
                <a:lnTo>
                  <a:pt x="3044524" y="2918085"/>
                </a:lnTo>
                <a:lnTo>
                  <a:pt x="3014128" y="2950892"/>
                </a:lnTo>
                <a:close/>
              </a:path>
              <a:path w="3495040" h="3495040">
                <a:moveTo>
                  <a:pt x="2950892" y="3014128"/>
                </a:move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close/>
              </a:path>
              <a:path w="3495040" h="3495040">
                <a:moveTo>
                  <a:pt x="2918085" y="3044524"/>
                </a:moveTo>
                <a:lnTo>
                  <a:pt x="576614" y="3044524"/>
                </a:lnTo>
                <a:lnTo>
                  <a:pt x="543807" y="3014128"/>
                </a:lnTo>
                <a:lnTo>
                  <a:pt x="2950892" y="3014128"/>
                </a:lnTo>
                <a:lnTo>
                  <a:pt x="2918085" y="3044524"/>
                </a:lnTo>
                <a:close/>
              </a:path>
              <a:path w="3495040" h="3495040">
                <a:moveTo>
                  <a:pt x="2884506" y="3074081"/>
                </a:moveTo>
                <a:lnTo>
                  <a:pt x="610193" y="3074081"/>
                </a:lnTo>
                <a:lnTo>
                  <a:pt x="576614" y="3044524"/>
                </a:lnTo>
                <a:lnTo>
                  <a:pt x="2918085" y="3044524"/>
                </a:lnTo>
                <a:lnTo>
                  <a:pt x="2884506" y="3074081"/>
                </a:lnTo>
                <a:close/>
              </a:path>
              <a:path w="3495040" h="3495040">
                <a:moveTo>
                  <a:pt x="2850173" y="3102785"/>
                </a:moveTo>
                <a:lnTo>
                  <a:pt x="644526" y="3102785"/>
                </a:lnTo>
                <a:lnTo>
                  <a:pt x="610193" y="3074081"/>
                </a:lnTo>
                <a:lnTo>
                  <a:pt x="2884506" y="3074081"/>
                </a:lnTo>
                <a:lnTo>
                  <a:pt x="2850173" y="3102785"/>
                </a:lnTo>
                <a:close/>
              </a:path>
              <a:path w="3495040" h="3495040">
                <a:moveTo>
                  <a:pt x="2742816" y="3183603"/>
                </a:move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9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29829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9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3306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2106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17587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 h="0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0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98961" y="24021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0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018300" y="957556"/>
            <a:ext cx="153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9525" y="712036"/>
            <a:ext cx="2129399" cy="1553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4739" y="741541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9" y="260400"/>
                </a:lnTo>
                <a:lnTo>
                  <a:pt x="529799" y="833100"/>
                </a:lnTo>
                <a:lnTo>
                  <a:pt x="0" y="572700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02510" y="3189279"/>
            <a:ext cx="2132705" cy="13204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95924" y="3671226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700" y="0"/>
                </a:lnTo>
                <a:lnTo>
                  <a:pt x="766800" y="602999"/>
                </a:lnTo>
                <a:lnTo>
                  <a:pt x="209099" y="796199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0" y="1125539"/>
                </a:moveTo>
                <a:lnTo>
                  <a:pt x="0" y="0"/>
                </a:lnTo>
                <a:lnTo>
                  <a:pt x="1118892" y="0"/>
                </a:lnTo>
                <a:lnTo>
                  <a:pt x="1098422" y="60340"/>
                </a:lnTo>
                <a:lnTo>
                  <a:pt x="1082338" y="102963"/>
                </a:lnTo>
                <a:lnTo>
                  <a:pt x="1065184" y="145047"/>
                </a:lnTo>
                <a:lnTo>
                  <a:pt x="1046976" y="186577"/>
                </a:lnTo>
                <a:lnTo>
                  <a:pt x="1027730" y="227536"/>
                </a:lnTo>
                <a:lnTo>
                  <a:pt x="1007463" y="267907"/>
                </a:lnTo>
                <a:lnTo>
                  <a:pt x="986193" y="307675"/>
                </a:lnTo>
                <a:lnTo>
                  <a:pt x="963935" y="346821"/>
                </a:lnTo>
                <a:lnTo>
                  <a:pt x="940706" y="385329"/>
                </a:lnTo>
                <a:lnTo>
                  <a:pt x="916524" y="423183"/>
                </a:lnTo>
                <a:lnTo>
                  <a:pt x="891403" y="460366"/>
                </a:lnTo>
                <a:lnTo>
                  <a:pt x="865362" y="496862"/>
                </a:lnTo>
                <a:lnTo>
                  <a:pt x="838417" y="532653"/>
                </a:lnTo>
                <a:lnTo>
                  <a:pt x="810585" y="567723"/>
                </a:lnTo>
                <a:lnTo>
                  <a:pt x="781881" y="602056"/>
                </a:lnTo>
                <a:lnTo>
                  <a:pt x="752324" y="635635"/>
                </a:lnTo>
                <a:lnTo>
                  <a:pt x="721928" y="668442"/>
                </a:lnTo>
                <a:lnTo>
                  <a:pt x="690713" y="700463"/>
                </a:lnTo>
                <a:lnTo>
                  <a:pt x="658692" y="731679"/>
                </a:lnTo>
                <a:lnTo>
                  <a:pt x="625885" y="762074"/>
                </a:lnTo>
                <a:lnTo>
                  <a:pt x="592306" y="791631"/>
                </a:lnTo>
                <a:lnTo>
                  <a:pt x="557973" y="820335"/>
                </a:lnTo>
                <a:lnTo>
                  <a:pt x="522903" y="848167"/>
                </a:lnTo>
                <a:lnTo>
                  <a:pt x="487112" y="875112"/>
                </a:lnTo>
                <a:lnTo>
                  <a:pt x="450616" y="901153"/>
                </a:lnTo>
                <a:lnTo>
                  <a:pt x="413433" y="926274"/>
                </a:lnTo>
                <a:lnTo>
                  <a:pt x="375579" y="950456"/>
                </a:lnTo>
                <a:lnTo>
                  <a:pt x="337070" y="973685"/>
                </a:lnTo>
                <a:lnTo>
                  <a:pt x="297924" y="995943"/>
                </a:lnTo>
                <a:lnTo>
                  <a:pt x="258157" y="1017214"/>
                </a:lnTo>
                <a:lnTo>
                  <a:pt x="217786" y="1037480"/>
                </a:lnTo>
                <a:lnTo>
                  <a:pt x="176827" y="1056726"/>
                </a:lnTo>
                <a:lnTo>
                  <a:pt x="135297" y="1074934"/>
                </a:lnTo>
                <a:lnTo>
                  <a:pt x="93213" y="1092088"/>
                </a:lnTo>
                <a:lnTo>
                  <a:pt x="50590" y="1108172"/>
                </a:lnTo>
                <a:lnTo>
                  <a:pt x="7447" y="1123168"/>
                </a:lnTo>
                <a:lnTo>
                  <a:pt x="0" y="112553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2" y="0"/>
                </a:moveTo>
                <a:lnTo>
                  <a:pt x="1098422" y="60340"/>
                </a:lnTo>
                <a:lnTo>
                  <a:pt x="1082338" y="102963"/>
                </a:lnTo>
                <a:lnTo>
                  <a:pt x="1065184" y="145047"/>
                </a:lnTo>
                <a:lnTo>
                  <a:pt x="1046976" y="186577"/>
                </a:lnTo>
                <a:lnTo>
                  <a:pt x="1027730" y="227536"/>
                </a:lnTo>
                <a:lnTo>
                  <a:pt x="1007463" y="267907"/>
                </a:lnTo>
                <a:lnTo>
                  <a:pt x="986193" y="307675"/>
                </a:lnTo>
                <a:lnTo>
                  <a:pt x="963935" y="346821"/>
                </a:lnTo>
                <a:lnTo>
                  <a:pt x="940706" y="385329"/>
                </a:lnTo>
                <a:lnTo>
                  <a:pt x="916524" y="423183"/>
                </a:lnTo>
                <a:lnTo>
                  <a:pt x="891403" y="460366"/>
                </a:lnTo>
                <a:lnTo>
                  <a:pt x="865362" y="496862"/>
                </a:lnTo>
                <a:lnTo>
                  <a:pt x="838417" y="532653"/>
                </a:lnTo>
                <a:lnTo>
                  <a:pt x="810585" y="567723"/>
                </a:lnTo>
                <a:lnTo>
                  <a:pt x="781881" y="602056"/>
                </a:lnTo>
                <a:lnTo>
                  <a:pt x="752324" y="635635"/>
                </a:lnTo>
                <a:lnTo>
                  <a:pt x="721928" y="668442"/>
                </a:lnTo>
                <a:lnTo>
                  <a:pt x="690713" y="700463"/>
                </a:lnTo>
                <a:lnTo>
                  <a:pt x="658692" y="731679"/>
                </a:lnTo>
                <a:lnTo>
                  <a:pt x="625885" y="762074"/>
                </a:lnTo>
                <a:lnTo>
                  <a:pt x="592306" y="791631"/>
                </a:lnTo>
                <a:lnTo>
                  <a:pt x="557973" y="820335"/>
                </a:lnTo>
                <a:lnTo>
                  <a:pt x="522903" y="848167"/>
                </a:lnTo>
                <a:lnTo>
                  <a:pt x="487112" y="875112"/>
                </a:lnTo>
                <a:lnTo>
                  <a:pt x="450616" y="901153"/>
                </a:lnTo>
                <a:lnTo>
                  <a:pt x="413433" y="926274"/>
                </a:lnTo>
                <a:lnTo>
                  <a:pt x="375579" y="950456"/>
                </a:lnTo>
                <a:lnTo>
                  <a:pt x="337070" y="973685"/>
                </a:lnTo>
                <a:lnTo>
                  <a:pt x="297924" y="995943"/>
                </a:lnTo>
                <a:lnTo>
                  <a:pt x="258157" y="1017214"/>
                </a:lnTo>
                <a:lnTo>
                  <a:pt x="217786" y="1037480"/>
                </a:lnTo>
                <a:lnTo>
                  <a:pt x="176827" y="1056726"/>
                </a:lnTo>
                <a:lnTo>
                  <a:pt x="135297" y="1074934"/>
                </a:lnTo>
                <a:lnTo>
                  <a:pt x="93213" y="1092088"/>
                </a:lnTo>
                <a:lnTo>
                  <a:pt x="50590" y="1108172"/>
                </a:lnTo>
                <a:lnTo>
                  <a:pt x="7447" y="1123168"/>
                </a:lnTo>
                <a:lnTo>
                  <a:pt x="0" y="112553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2973422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523784" y="2170077"/>
                </a:moveTo>
                <a:lnTo>
                  <a:pt x="0" y="2170077"/>
                </a:lnTo>
                <a:lnTo>
                  <a:pt x="0" y="0"/>
                </a:lnTo>
                <a:lnTo>
                  <a:pt x="43085" y="33134"/>
                </a:lnTo>
                <a:lnTo>
                  <a:pt x="81157" y="64330"/>
                </a:lnTo>
                <a:lnTo>
                  <a:pt x="118416" y="96657"/>
                </a:lnTo>
                <a:lnTo>
                  <a:pt x="154835" y="130105"/>
                </a:lnTo>
                <a:lnTo>
                  <a:pt x="190388" y="164664"/>
                </a:lnTo>
                <a:lnTo>
                  <a:pt x="224946" y="200216"/>
                </a:lnTo>
                <a:lnTo>
                  <a:pt x="258395" y="236635"/>
                </a:lnTo>
                <a:lnTo>
                  <a:pt x="290722" y="273894"/>
                </a:lnTo>
                <a:lnTo>
                  <a:pt x="321917" y="311966"/>
                </a:lnTo>
                <a:lnTo>
                  <a:pt x="351969" y="350825"/>
                </a:lnTo>
                <a:lnTo>
                  <a:pt x="380867" y="390444"/>
                </a:lnTo>
                <a:lnTo>
                  <a:pt x="408599" y="430796"/>
                </a:lnTo>
                <a:lnTo>
                  <a:pt x="435155" y="471855"/>
                </a:lnTo>
                <a:lnTo>
                  <a:pt x="460523" y="513593"/>
                </a:lnTo>
                <a:lnTo>
                  <a:pt x="484693" y="555984"/>
                </a:lnTo>
                <a:lnTo>
                  <a:pt x="507653" y="599002"/>
                </a:lnTo>
                <a:lnTo>
                  <a:pt x="529393" y="642619"/>
                </a:lnTo>
                <a:lnTo>
                  <a:pt x="549901" y="686809"/>
                </a:lnTo>
                <a:lnTo>
                  <a:pt x="569165" y="731545"/>
                </a:lnTo>
                <a:lnTo>
                  <a:pt x="587176" y="776800"/>
                </a:lnTo>
                <a:lnTo>
                  <a:pt x="603922" y="822549"/>
                </a:lnTo>
                <a:lnTo>
                  <a:pt x="619392" y="868763"/>
                </a:lnTo>
                <a:lnTo>
                  <a:pt x="633575" y="915416"/>
                </a:lnTo>
                <a:lnTo>
                  <a:pt x="646459" y="962482"/>
                </a:lnTo>
                <a:lnTo>
                  <a:pt x="658035" y="1009933"/>
                </a:lnTo>
                <a:lnTo>
                  <a:pt x="668289" y="1057744"/>
                </a:lnTo>
                <a:lnTo>
                  <a:pt x="677213" y="1105887"/>
                </a:lnTo>
                <a:lnTo>
                  <a:pt x="684794" y="1154335"/>
                </a:lnTo>
                <a:lnTo>
                  <a:pt x="691021" y="1203063"/>
                </a:lnTo>
                <a:lnTo>
                  <a:pt x="695884" y="1252042"/>
                </a:lnTo>
                <a:lnTo>
                  <a:pt x="699371" y="1301248"/>
                </a:lnTo>
                <a:lnTo>
                  <a:pt x="701472" y="1350651"/>
                </a:lnTo>
                <a:lnTo>
                  <a:pt x="702174" y="1400227"/>
                </a:lnTo>
                <a:lnTo>
                  <a:pt x="701525" y="1448324"/>
                </a:lnTo>
                <a:lnTo>
                  <a:pt x="699589" y="1496099"/>
                </a:lnTo>
                <a:lnTo>
                  <a:pt x="696382" y="1543537"/>
                </a:lnTo>
                <a:lnTo>
                  <a:pt x="691921" y="1590620"/>
                </a:lnTo>
                <a:lnTo>
                  <a:pt x="686223" y="1637332"/>
                </a:lnTo>
                <a:lnTo>
                  <a:pt x="679305" y="1683656"/>
                </a:lnTo>
                <a:lnTo>
                  <a:pt x="671182" y="1729576"/>
                </a:lnTo>
                <a:lnTo>
                  <a:pt x="661872" y="1775075"/>
                </a:lnTo>
                <a:lnTo>
                  <a:pt x="651392" y="1820135"/>
                </a:lnTo>
                <a:lnTo>
                  <a:pt x="639757" y="1864742"/>
                </a:lnTo>
                <a:lnTo>
                  <a:pt x="626986" y="1908877"/>
                </a:lnTo>
                <a:lnTo>
                  <a:pt x="613093" y="1952525"/>
                </a:lnTo>
                <a:lnTo>
                  <a:pt x="598097" y="1995668"/>
                </a:lnTo>
                <a:lnTo>
                  <a:pt x="582013" y="2038290"/>
                </a:lnTo>
                <a:lnTo>
                  <a:pt x="564859" y="2080374"/>
                </a:lnTo>
                <a:lnTo>
                  <a:pt x="546651" y="2121905"/>
                </a:lnTo>
                <a:lnTo>
                  <a:pt x="527405" y="2162864"/>
                </a:lnTo>
                <a:lnTo>
                  <a:pt x="523784" y="217007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2973422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4"/>
                </a:lnTo>
                <a:lnTo>
                  <a:pt x="81157" y="64330"/>
                </a:lnTo>
                <a:lnTo>
                  <a:pt x="118416" y="96657"/>
                </a:lnTo>
                <a:lnTo>
                  <a:pt x="154835" y="130105"/>
                </a:lnTo>
                <a:lnTo>
                  <a:pt x="190388" y="164664"/>
                </a:lnTo>
                <a:lnTo>
                  <a:pt x="224946" y="200216"/>
                </a:lnTo>
                <a:lnTo>
                  <a:pt x="258395" y="236635"/>
                </a:lnTo>
                <a:lnTo>
                  <a:pt x="290722" y="273894"/>
                </a:lnTo>
                <a:lnTo>
                  <a:pt x="321917" y="311966"/>
                </a:lnTo>
                <a:lnTo>
                  <a:pt x="351969" y="350825"/>
                </a:lnTo>
                <a:lnTo>
                  <a:pt x="380867" y="390444"/>
                </a:lnTo>
                <a:lnTo>
                  <a:pt x="408599" y="430796"/>
                </a:lnTo>
                <a:lnTo>
                  <a:pt x="435155" y="471855"/>
                </a:lnTo>
                <a:lnTo>
                  <a:pt x="460523" y="513593"/>
                </a:lnTo>
                <a:lnTo>
                  <a:pt x="484693" y="555984"/>
                </a:lnTo>
                <a:lnTo>
                  <a:pt x="507653" y="599002"/>
                </a:lnTo>
                <a:lnTo>
                  <a:pt x="529393" y="642619"/>
                </a:lnTo>
                <a:lnTo>
                  <a:pt x="549901" y="686809"/>
                </a:lnTo>
                <a:lnTo>
                  <a:pt x="569165" y="731545"/>
                </a:lnTo>
                <a:lnTo>
                  <a:pt x="587176" y="776800"/>
                </a:lnTo>
                <a:lnTo>
                  <a:pt x="603922" y="822549"/>
                </a:lnTo>
                <a:lnTo>
                  <a:pt x="619392" y="868763"/>
                </a:lnTo>
                <a:lnTo>
                  <a:pt x="633575" y="915416"/>
                </a:lnTo>
                <a:lnTo>
                  <a:pt x="646459" y="962482"/>
                </a:lnTo>
                <a:lnTo>
                  <a:pt x="658035" y="1009933"/>
                </a:lnTo>
                <a:lnTo>
                  <a:pt x="668289" y="1057744"/>
                </a:lnTo>
                <a:lnTo>
                  <a:pt x="677213" y="1105887"/>
                </a:lnTo>
                <a:lnTo>
                  <a:pt x="684794" y="1154335"/>
                </a:lnTo>
                <a:lnTo>
                  <a:pt x="691021" y="1203063"/>
                </a:lnTo>
                <a:lnTo>
                  <a:pt x="695884" y="1252042"/>
                </a:lnTo>
                <a:lnTo>
                  <a:pt x="699371" y="1301248"/>
                </a:lnTo>
                <a:lnTo>
                  <a:pt x="701472" y="1350651"/>
                </a:lnTo>
                <a:lnTo>
                  <a:pt x="702174" y="1400227"/>
                </a:lnTo>
                <a:lnTo>
                  <a:pt x="701525" y="1448324"/>
                </a:lnTo>
                <a:lnTo>
                  <a:pt x="699589" y="1496099"/>
                </a:lnTo>
                <a:lnTo>
                  <a:pt x="696382" y="1543537"/>
                </a:lnTo>
                <a:lnTo>
                  <a:pt x="691921" y="1590620"/>
                </a:lnTo>
                <a:lnTo>
                  <a:pt x="686223" y="1637332"/>
                </a:lnTo>
                <a:lnTo>
                  <a:pt x="679305" y="1683656"/>
                </a:lnTo>
                <a:lnTo>
                  <a:pt x="671182" y="1729576"/>
                </a:lnTo>
                <a:lnTo>
                  <a:pt x="661872" y="1775075"/>
                </a:lnTo>
                <a:lnTo>
                  <a:pt x="651392" y="1820135"/>
                </a:lnTo>
                <a:lnTo>
                  <a:pt x="639757" y="1864742"/>
                </a:lnTo>
                <a:lnTo>
                  <a:pt x="626986" y="1908877"/>
                </a:lnTo>
                <a:lnTo>
                  <a:pt x="613093" y="1952525"/>
                </a:lnTo>
                <a:lnTo>
                  <a:pt x="598097" y="1995668"/>
                </a:lnTo>
                <a:lnTo>
                  <a:pt x="582013" y="2038290"/>
                </a:lnTo>
                <a:lnTo>
                  <a:pt x="564859" y="2080374"/>
                </a:lnTo>
                <a:lnTo>
                  <a:pt x="546651" y="2121905"/>
                </a:lnTo>
                <a:lnTo>
                  <a:pt x="527405" y="2162864"/>
                </a:lnTo>
                <a:lnTo>
                  <a:pt x="523784" y="217007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53811" y="653814"/>
            <a:ext cx="2050414" cy="886460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8" y="88643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74461" y="619503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66861" y="63192"/>
                </a:moveTo>
                <a:lnTo>
                  <a:pt x="0" y="0"/>
                </a:lnTo>
                <a:lnTo>
                  <a:pt x="91838" y="5430"/>
                </a:lnTo>
                <a:lnTo>
                  <a:pt x="66861" y="63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4461" y="619503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91838" y="5430"/>
                </a:moveTo>
                <a:lnTo>
                  <a:pt x="0" y="0"/>
                </a:lnTo>
                <a:lnTo>
                  <a:pt x="66861" y="63192"/>
                </a:lnTo>
                <a:lnTo>
                  <a:pt x="91838" y="543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50439" y="3105100"/>
            <a:ext cx="2310130" cy="796290"/>
          </a:xfrm>
          <a:custGeom>
            <a:avLst/>
            <a:gdLst/>
            <a:ahLst/>
            <a:cxnLst/>
            <a:rect l="l" t="t" r="r" b="b"/>
            <a:pathLst>
              <a:path w="2310130" h="796289">
                <a:moveTo>
                  <a:pt x="2309635" y="0"/>
                </a:moveTo>
                <a:lnTo>
                  <a:pt x="0" y="7958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8704" y="3871214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91985" y="59497"/>
                </a:moveTo>
                <a:lnTo>
                  <a:pt x="0" y="57912"/>
                </a:lnTo>
                <a:lnTo>
                  <a:pt x="71483" y="0"/>
                </a:lnTo>
                <a:lnTo>
                  <a:pt x="91985" y="594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8704" y="3871214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71483" y="0"/>
                </a:moveTo>
                <a:lnTo>
                  <a:pt x="0" y="57912"/>
                </a:lnTo>
                <a:lnTo>
                  <a:pt x="91985" y="59497"/>
                </a:lnTo>
                <a:lnTo>
                  <a:pt x="71483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9" y="4749949"/>
            <a:ext cx="9144000" cy="393700"/>
          </a:xfrm>
          <a:custGeom>
            <a:avLst/>
            <a:gdLst/>
            <a:ahLst/>
            <a:cxnLst/>
            <a:rect l="l" t="t" r="r" b="b"/>
            <a:pathLst>
              <a:path w="9144000" h="393700">
                <a:moveTo>
                  <a:pt x="0" y="0"/>
                </a:moveTo>
                <a:lnTo>
                  <a:pt x="9143999" y="0"/>
                </a:lnTo>
                <a:lnTo>
                  <a:pt x="91439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99" y="4749949"/>
            <a:ext cx="9144000" cy="393700"/>
          </a:xfrm>
          <a:custGeom>
            <a:avLst/>
            <a:gdLst/>
            <a:ahLst/>
            <a:cxnLst/>
            <a:rect l="l" t="t" r="r" b="b"/>
            <a:pathLst>
              <a:path w="9144000" h="393700">
                <a:moveTo>
                  <a:pt x="0" y="0"/>
                </a:moveTo>
                <a:lnTo>
                  <a:pt x="9143999" y="0"/>
                </a:lnTo>
                <a:lnTo>
                  <a:pt x="91439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253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Administrative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2825" y="4811304"/>
            <a:ext cx="451485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654" y="4811304"/>
            <a:ext cx="111760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9883" y="4811296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4632" y="4811304"/>
            <a:ext cx="143319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April 11,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1841943"/>
            <a:ext cx="796607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Project: </a:t>
            </a:r>
            <a:r>
              <a:rPr dirty="0" sz="2400" spc="-5">
                <a:latin typeface="Arial"/>
                <a:cs typeface="Arial"/>
              </a:rPr>
              <a:t>TA </a:t>
            </a:r>
            <a:r>
              <a:rPr dirty="0" sz="2400">
                <a:latin typeface="Arial"/>
                <a:cs typeface="Arial"/>
              </a:rPr>
              <a:t>specialities </a:t>
            </a:r>
            <a:r>
              <a:rPr dirty="0" sz="2400" spc="-5">
                <a:latin typeface="Arial"/>
                <a:cs typeface="Arial"/>
              </a:rPr>
              <a:t>and </a:t>
            </a:r>
            <a:r>
              <a:rPr dirty="0" sz="2400">
                <a:latin typeface="Arial"/>
                <a:cs typeface="Arial"/>
              </a:rPr>
              <a:t>some </a:t>
            </a:r>
            <a:r>
              <a:rPr dirty="0" sz="2400" spc="-5">
                <a:latin typeface="Arial"/>
                <a:cs typeface="Arial"/>
              </a:rPr>
              <a:t>project ideas are posted  on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Piazza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77325" y="107882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7325" y="20681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8809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086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77325" y="107882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20681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8809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7950" y="2056525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6875" y="3197274"/>
            <a:ext cx="4222750" cy="657225"/>
          </a:xfrm>
          <a:custGeom>
            <a:avLst/>
            <a:gdLst/>
            <a:ahLst/>
            <a:cxnLst/>
            <a:rect l="l" t="t" r="r" b="b"/>
            <a:pathLst>
              <a:path w="4222750" h="657225">
                <a:moveTo>
                  <a:pt x="0" y="0"/>
                </a:moveTo>
                <a:lnTo>
                  <a:pt x="4222199" y="0"/>
                </a:lnTo>
                <a:lnTo>
                  <a:pt x="4222199" y="656699"/>
                </a:lnTo>
                <a:lnTo>
                  <a:pt x="0" y="656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8809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7950" y="2056525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6875" y="3197274"/>
            <a:ext cx="4222750" cy="657225"/>
          </a:xfrm>
          <a:custGeom>
            <a:avLst/>
            <a:gdLst/>
            <a:ahLst/>
            <a:cxnLst/>
            <a:rect l="l" t="t" r="r" b="b"/>
            <a:pathLst>
              <a:path w="4222750" h="657225">
                <a:moveTo>
                  <a:pt x="0" y="0"/>
                </a:moveTo>
                <a:lnTo>
                  <a:pt x="4222199" y="0"/>
                </a:lnTo>
                <a:lnTo>
                  <a:pt x="4222199" y="656699"/>
                </a:lnTo>
                <a:lnTo>
                  <a:pt x="0" y="656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62100" y="1573468"/>
            <a:ext cx="1776953" cy="339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429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6875" y="3818299"/>
            <a:ext cx="4222750" cy="519430"/>
          </a:xfrm>
          <a:custGeom>
            <a:avLst/>
            <a:gdLst/>
            <a:ahLst/>
            <a:cxnLst/>
            <a:rect l="l" t="t" r="r" b="b"/>
            <a:pathLst>
              <a:path w="4222750" h="519429">
                <a:moveTo>
                  <a:pt x="0" y="0"/>
                </a:moveTo>
                <a:lnTo>
                  <a:pt x="4222199" y="0"/>
                </a:lnTo>
                <a:lnTo>
                  <a:pt x="4222199" y="518999"/>
                </a:lnTo>
                <a:lnTo>
                  <a:pt x="0" y="5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429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6875" y="3818299"/>
            <a:ext cx="4222750" cy="519430"/>
          </a:xfrm>
          <a:custGeom>
            <a:avLst/>
            <a:gdLst/>
            <a:ahLst/>
            <a:cxnLst/>
            <a:rect l="l" t="t" r="r" b="b"/>
            <a:pathLst>
              <a:path w="4222750" h="519429">
                <a:moveTo>
                  <a:pt x="0" y="0"/>
                </a:moveTo>
                <a:lnTo>
                  <a:pt x="4222199" y="0"/>
                </a:lnTo>
                <a:lnTo>
                  <a:pt x="4222199" y="518999"/>
                </a:lnTo>
                <a:lnTo>
                  <a:pt x="0" y="5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98775" y="1656575"/>
            <a:ext cx="2101912" cy="291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047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650" y="3277899"/>
            <a:ext cx="4032250" cy="541020"/>
          </a:xfrm>
          <a:custGeom>
            <a:avLst/>
            <a:gdLst/>
            <a:ahLst/>
            <a:cxnLst/>
            <a:rect l="l" t="t" r="r" b="b"/>
            <a:pathLst>
              <a:path w="4032250" h="541020">
                <a:moveTo>
                  <a:pt x="0" y="0"/>
                </a:moveTo>
                <a:lnTo>
                  <a:pt x="4031699" y="0"/>
                </a:lnTo>
                <a:lnTo>
                  <a:pt x="4031699" y="540599"/>
                </a:lnTo>
                <a:lnTo>
                  <a:pt x="0" y="5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047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650" y="3277899"/>
            <a:ext cx="4032250" cy="541020"/>
          </a:xfrm>
          <a:custGeom>
            <a:avLst/>
            <a:gdLst/>
            <a:ahLst/>
            <a:cxnLst/>
            <a:rect l="l" t="t" r="r" b="b"/>
            <a:pathLst>
              <a:path w="4032250" h="541020">
                <a:moveTo>
                  <a:pt x="0" y="0"/>
                </a:moveTo>
                <a:lnTo>
                  <a:pt x="4031699" y="0"/>
                </a:lnTo>
                <a:lnTo>
                  <a:pt x="4031699" y="540599"/>
                </a:lnTo>
                <a:lnTo>
                  <a:pt x="0" y="5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82829" y="1573476"/>
            <a:ext cx="2526749" cy="323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34506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7099" y="3792835"/>
            <a:ext cx="3994785" cy="601345"/>
          </a:xfrm>
          <a:custGeom>
            <a:avLst/>
            <a:gdLst/>
            <a:ahLst/>
            <a:cxnLst/>
            <a:rect l="l" t="t" r="r" b="b"/>
            <a:pathLst>
              <a:path w="3994785" h="601345">
                <a:moveTo>
                  <a:pt x="0" y="0"/>
                </a:moveTo>
                <a:lnTo>
                  <a:pt x="3994199" y="0"/>
                </a:lnTo>
                <a:lnTo>
                  <a:pt x="3994199" y="600899"/>
                </a:lnTo>
                <a:lnTo>
                  <a:pt x="0" y="600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34506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7099" y="3792835"/>
            <a:ext cx="3994785" cy="601345"/>
          </a:xfrm>
          <a:custGeom>
            <a:avLst/>
            <a:gdLst/>
            <a:ahLst/>
            <a:cxnLst/>
            <a:rect l="l" t="t" r="r" b="b"/>
            <a:pathLst>
              <a:path w="3994785" h="601345">
                <a:moveTo>
                  <a:pt x="0" y="0"/>
                </a:moveTo>
                <a:lnTo>
                  <a:pt x="3994199" y="0"/>
                </a:lnTo>
                <a:lnTo>
                  <a:pt x="3994199" y="600899"/>
                </a:lnTo>
                <a:lnTo>
                  <a:pt x="0" y="600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143050" y="1650663"/>
            <a:ext cx="15411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(-1)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*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(-0.20)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1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0.20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253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Administrative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946718"/>
            <a:ext cx="81324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Google Cloud: </a:t>
            </a:r>
            <a:r>
              <a:rPr dirty="0" sz="2400" spc="-5">
                <a:latin typeface="Arial"/>
                <a:cs typeface="Arial"/>
              </a:rPr>
              <a:t>All registered </a:t>
            </a:r>
            <a:r>
              <a:rPr dirty="0" sz="2400">
                <a:latin typeface="Arial"/>
                <a:cs typeface="Arial"/>
              </a:rPr>
              <a:t>students </a:t>
            </a:r>
            <a:r>
              <a:rPr dirty="0" sz="2400" spc="-5">
                <a:latin typeface="Arial"/>
                <a:cs typeface="Arial"/>
              </a:rPr>
              <a:t>will receive an email  this week with instructions on how to redeem $100 in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credits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83375" y="1571075"/>
            <a:ext cx="1209675" cy="1252855"/>
          </a:xfrm>
          <a:custGeom>
            <a:avLst/>
            <a:gdLst/>
            <a:ahLst/>
            <a:cxnLst/>
            <a:rect l="l" t="t" r="r" b="b"/>
            <a:pathLst>
              <a:path w="1209675" h="1252855">
                <a:moveTo>
                  <a:pt x="0" y="0"/>
                </a:moveTo>
                <a:lnTo>
                  <a:pt x="1209299" y="0"/>
                </a:lnTo>
                <a:lnTo>
                  <a:pt x="1209299" y="1252799"/>
                </a:lnTo>
                <a:lnTo>
                  <a:pt x="0" y="1252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40724" y="2744975"/>
            <a:ext cx="795655" cy="600710"/>
          </a:xfrm>
          <a:custGeom>
            <a:avLst/>
            <a:gdLst/>
            <a:ahLst/>
            <a:cxnLst/>
            <a:rect l="l" t="t" r="r" b="b"/>
            <a:pathLst>
              <a:path w="795655" h="600710">
                <a:moveTo>
                  <a:pt x="0" y="0"/>
                </a:moveTo>
                <a:lnTo>
                  <a:pt x="795299" y="0"/>
                </a:lnTo>
                <a:lnTo>
                  <a:pt x="795299" y="600299"/>
                </a:lnTo>
                <a:lnTo>
                  <a:pt x="0" y="600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83375" y="1571075"/>
            <a:ext cx="1209675" cy="1252855"/>
          </a:xfrm>
          <a:custGeom>
            <a:avLst/>
            <a:gdLst/>
            <a:ahLst/>
            <a:cxnLst/>
            <a:rect l="l" t="t" r="r" b="b"/>
            <a:pathLst>
              <a:path w="1209675" h="1252855">
                <a:moveTo>
                  <a:pt x="0" y="0"/>
                </a:moveTo>
                <a:lnTo>
                  <a:pt x="1209299" y="0"/>
                </a:lnTo>
                <a:lnTo>
                  <a:pt x="1209299" y="1252799"/>
                </a:lnTo>
                <a:lnTo>
                  <a:pt x="0" y="1252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08724" y="1172506"/>
            <a:ext cx="371602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[local gradient] </a:t>
            </a:r>
            <a:r>
              <a:rPr dirty="0" sz="1800">
                <a:latin typeface="Arial"/>
                <a:cs typeface="Arial"/>
              </a:rPr>
              <a:t>x </a:t>
            </a:r>
            <a:r>
              <a:rPr dirty="0" sz="1800" spc="-5">
                <a:latin typeface="Arial"/>
                <a:cs typeface="Arial"/>
              </a:rPr>
              <a:t>[upstream gradient] 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[1]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18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0.2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[1]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0.2  (both</a:t>
            </a:r>
            <a:r>
              <a:rPr dirty="0" sz="18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inputs!)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0724" y="2744975"/>
            <a:ext cx="795655" cy="600710"/>
          </a:xfrm>
          <a:custGeom>
            <a:avLst/>
            <a:gdLst/>
            <a:ahLst/>
            <a:cxnLst/>
            <a:rect l="l" t="t" r="r" b="b"/>
            <a:pathLst>
              <a:path w="795655" h="600710">
                <a:moveTo>
                  <a:pt x="0" y="0"/>
                </a:moveTo>
                <a:lnTo>
                  <a:pt x="795299" y="0"/>
                </a:lnTo>
                <a:lnTo>
                  <a:pt x="795299" y="600299"/>
                </a:lnTo>
                <a:lnTo>
                  <a:pt x="0" y="600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40724" y="723750"/>
            <a:ext cx="1483995" cy="1042035"/>
          </a:xfrm>
          <a:custGeom>
            <a:avLst/>
            <a:gdLst/>
            <a:ahLst/>
            <a:cxnLst/>
            <a:rect l="l" t="t" r="r" b="b"/>
            <a:pathLst>
              <a:path w="1483995" h="1042035">
                <a:moveTo>
                  <a:pt x="0" y="0"/>
                </a:moveTo>
                <a:lnTo>
                  <a:pt x="1483799" y="0"/>
                </a:lnTo>
                <a:lnTo>
                  <a:pt x="1483799" y="1041599"/>
                </a:lnTo>
                <a:lnTo>
                  <a:pt x="0" y="1041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7325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0675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7325" y="1078825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77325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Another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921875"/>
            <a:ext cx="6807398" cy="244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2025" y="3307025"/>
            <a:ext cx="4257106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94275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w="0"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40724" y="723750"/>
            <a:ext cx="1483995" cy="1042035"/>
          </a:xfrm>
          <a:custGeom>
            <a:avLst/>
            <a:gdLst/>
            <a:ahLst/>
            <a:cxnLst/>
            <a:rect l="l" t="t" r="r" b="b"/>
            <a:pathLst>
              <a:path w="1483995" h="1042035">
                <a:moveTo>
                  <a:pt x="0" y="0"/>
                </a:moveTo>
                <a:lnTo>
                  <a:pt x="1483799" y="0"/>
                </a:lnTo>
                <a:lnTo>
                  <a:pt x="1483799" y="1041599"/>
                </a:lnTo>
                <a:lnTo>
                  <a:pt x="0" y="1041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67825" y="1087481"/>
            <a:ext cx="371602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[local gradient] </a:t>
            </a:r>
            <a:r>
              <a:rPr dirty="0" sz="1800">
                <a:latin typeface="Arial"/>
                <a:cs typeface="Arial"/>
              </a:rPr>
              <a:t>x </a:t>
            </a:r>
            <a:r>
              <a:rPr dirty="0" sz="1800" spc="-5">
                <a:latin typeface="Arial"/>
                <a:cs typeface="Arial"/>
              </a:rPr>
              <a:t>[upstream gradient] 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x0: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[2]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1800" spc="-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0.4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w0: [-1]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-0.2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2174" y="260313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8274" y="2106087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0825" y="303325"/>
            <a:ext cx="3086099" cy="71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1049" y="350950"/>
            <a:ext cx="1581149" cy="619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96287" y="346187"/>
            <a:ext cx="1590675" cy="628650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74" y="0"/>
                </a:lnTo>
                <a:lnTo>
                  <a:pt x="1590674" y="628649"/>
                </a:lnTo>
                <a:lnTo>
                  <a:pt x="0" y="6286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706234">
              <a:lnSpc>
                <a:spcPct val="100000"/>
              </a:lnSpc>
              <a:spcBef>
                <a:spcPts val="100"/>
              </a:spcBef>
            </a:pPr>
            <a:r>
              <a:rPr dirty="0"/>
              <a:t>sigmoid</a:t>
            </a:r>
            <a:r>
              <a:rPr dirty="0" spc="-105"/>
              <a:t> </a:t>
            </a:r>
            <a:r>
              <a:rPr dirty="0" spc="-5"/>
              <a:t>function</a:t>
            </a:r>
          </a:p>
        </p:txBody>
      </p:sp>
      <p:sp>
        <p:nvSpPr>
          <p:cNvPr id="6" name="object 6"/>
          <p:cNvSpPr/>
          <p:nvPr/>
        </p:nvSpPr>
        <p:spPr>
          <a:xfrm>
            <a:off x="781425" y="1198025"/>
            <a:ext cx="7162799" cy="657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3725" y="2117700"/>
            <a:ext cx="5965526" cy="214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16050" y="2802450"/>
            <a:ext cx="2648585" cy="114744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784860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dirty="0" sz="1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3725" y="2117700"/>
            <a:ext cx="5965526" cy="2145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16050" y="2802450"/>
            <a:ext cx="2648585" cy="96901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marL="784860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dirty="0" sz="1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0825" y="303325"/>
            <a:ext cx="3086099" cy="714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01049" y="350950"/>
            <a:ext cx="1581149" cy="619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96287" y="346187"/>
            <a:ext cx="1590675" cy="628650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74" y="0"/>
                </a:lnTo>
                <a:lnTo>
                  <a:pt x="1590674" y="628649"/>
                </a:lnTo>
                <a:lnTo>
                  <a:pt x="0" y="6286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706234">
              <a:lnSpc>
                <a:spcPct val="100000"/>
              </a:lnSpc>
              <a:spcBef>
                <a:spcPts val="100"/>
              </a:spcBef>
            </a:pPr>
            <a:r>
              <a:rPr dirty="0"/>
              <a:t>sigmoid</a:t>
            </a:r>
            <a:r>
              <a:rPr dirty="0" spc="-105"/>
              <a:t> </a:t>
            </a:r>
            <a:r>
              <a:rPr dirty="0" spc="-5"/>
              <a:t>function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89075" y="3892206"/>
            <a:ext cx="2342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(0.73)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*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(1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0.73)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18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0.2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2571" y="3711073"/>
            <a:ext cx="113664" cy="314325"/>
          </a:xfrm>
          <a:custGeom>
            <a:avLst/>
            <a:gdLst/>
            <a:ahLst/>
            <a:cxnLst/>
            <a:rect l="l" t="t" r="r" b="b"/>
            <a:pathLst>
              <a:path w="113664" h="314325">
                <a:moveTo>
                  <a:pt x="113478" y="314051"/>
                </a:moveTo>
                <a:lnTo>
                  <a:pt x="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87775" y="3670420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45999"/>
                </a:moveTo>
                <a:lnTo>
                  <a:pt x="106" y="0"/>
                </a:lnTo>
                <a:lnTo>
                  <a:pt x="29592" y="35306"/>
                </a:lnTo>
                <a:lnTo>
                  <a:pt x="0" y="459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87775" y="3670420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592" y="35306"/>
                </a:moveTo>
                <a:lnTo>
                  <a:pt x="106" y="0"/>
                </a:lnTo>
                <a:lnTo>
                  <a:pt x="0" y="45999"/>
                </a:lnTo>
                <a:lnTo>
                  <a:pt x="29592" y="3530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8053" y="3223808"/>
            <a:ext cx="386715" cy="220979"/>
          </a:xfrm>
          <a:custGeom>
            <a:avLst/>
            <a:gdLst/>
            <a:ahLst/>
            <a:cxnLst/>
            <a:rect l="l" t="t" r="r" b="b"/>
            <a:pathLst>
              <a:path w="386715" h="220979">
                <a:moveTo>
                  <a:pt x="0" y="0"/>
                </a:moveTo>
                <a:lnTo>
                  <a:pt x="386699" y="0"/>
                </a:lnTo>
                <a:lnTo>
                  <a:pt x="386699" y="220499"/>
                </a:lnTo>
                <a:lnTo>
                  <a:pt x="0" y="220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1425" y="1198025"/>
            <a:ext cx="7162799" cy="657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375" y="1052674"/>
            <a:ext cx="4798374" cy="286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1975" y="1116556"/>
            <a:ext cx="2959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add </a:t>
            </a:r>
            <a:r>
              <a:rPr dirty="0" sz="1800" spc="-5">
                <a:latin typeface="Arial"/>
                <a:cs typeface="Arial"/>
              </a:rPr>
              <a:t>gate: gradient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distributor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0684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Patterns </a:t>
            </a:r>
            <a:r>
              <a:rPr dirty="0" sz="2800" spc="-5">
                <a:solidFill>
                  <a:srgbClr val="000000"/>
                </a:solidFill>
              </a:rPr>
              <a:t>in backward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flow</a:t>
            </a:r>
            <a:endParaRPr sz="2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375" y="1052674"/>
            <a:ext cx="4798374" cy="286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0684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Patterns </a:t>
            </a:r>
            <a:r>
              <a:rPr dirty="0" sz="2800" spc="-5">
                <a:solidFill>
                  <a:srgbClr val="000000"/>
                </a:solidFill>
              </a:rPr>
              <a:t>in backward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flow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975" y="1009875"/>
            <a:ext cx="29591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add </a:t>
            </a:r>
            <a:r>
              <a:rPr dirty="0" sz="1800" spc="-5">
                <a:latin typeface="Arial"/>
                <a:cs typeface="Arial"/>
              </a:rPr>
              <a:t>gate: gradient distributor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Q: What is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dirty="0" sz="1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gate?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375" y="1052674"/>
            <a:ext cx="4798374" cy="286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0684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Patterns </a:t>
            </a:r>
            <a:r>
              <a:rPr dirty="0" sz="2800" spc="-5">
                <a:solidFill>
                  <a:srgbClr val="000000"/>
                </a:solidFill>
              </a:rPr>
              <a:t>in backward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flow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975" y="1009875"/>
            <a:ext cx="2959100" cy="7874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800" spc="-5" b="1">
                <a:latin typeface="Arial"/>
                <a:cs typeface="Arial"/>
              </a:rPr>
              <a:t>add </a:t>
            </a:r>
            <a:r>
              <a:rPr dirty="0" sz="1800" spc="-5">
                <a:latin typeface="Arial"/>
                <a:cs typeface="Arial"/>
              </a:rPr>
              <a:t>gate: gradient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distributor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800" spc="-5" b="1">
                <a:latin typeface="Arial"/>
                <a:cs typeface="Arial"/>
              </a:rPr>
              <a:t>max </a:t>
            </a:r>
            <a:r>
              <a:rPr dirty="0" sz="1800" spc="-5">
                <a:latin typeface="Arial"/>
                <a:cs typeface="Arial"/>
              </a:rPr>
              <a:t>gate: gradient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router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375" y="1052674"/>
            <a:ext cx="4798374" cy="286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0684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Patterns </a:t>
            </a:r>
            <a:r>
              <a:rPr dirty="0" sz="2800" spc="-5">
                <a:solidFill>
                  <a:srgbClr val="000000"/>
                </a:solidFill>
              </a:rPr>
              <a:t>in backward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flow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975" y="1009875"/>
            <a:ext cx="2959100" cy="11684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800" spc="-5" b="1">
                <a:latin typeface="Arial"/>
                <a:cs typeface="Arial"/>
              </a:rPr>
              <a:t>add </a:t>
            </a:r>
            <a:r>
              <a:rPr dirty="0" sz="1800" spc="-5">
                <a:latin typeface="Arial"/>
                <a:cs typeface="Arial"/>
              </a:rPr>
              <a:t>gate: gradient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distributor</a:t>
            </a:r>
            <a:endParaRPr sz="1800">
              <a:latin typeface="Arial"/>
              <a:cs typeface="Arial"/>
            </a:endParaRPr>
          </a:p>
          <a:p>
            <a:pPr marL="12700" marR="360045">
              <a:lnSpc>
                <a:spcPct val="138900"/>
              </a:lnSpc>
            </a:pPr>
            <a:r>
              <a:rPr dirty="0" sz="1800" spc="-5" b="1">
                <a:latin typeface="Arial"/>
                <a:cs typeface="Arial"/>
              </a:rPr>
              <a:t>max </a:t>
            </a:r>
            <a:r>
              <a:rPr dirty="0" sz="1800" spc="-5">
                <a:latin typeface="Arial"/>
                <a:cs typeface="Arial"/>
              </a:rPr>
              <a:t>gate: gradient router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Q: What is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mul</a:t>
            </a:r>
            <a:r>
              <a:rPr dirty="0" sz="18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gate?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88" y="1633424"/>
            <a:ext cx="4459824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7599" y="1073650"/>
            <a:ext cx="2606249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7599" y="2236700"/>
            <a:ext cx="3443724" cy="56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99650" y="3329208"/>
            <a:ext cx="669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want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2199" y="3354801"/>
            <a:ext cx="867589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27437" y="3350038"/>
            <a:ext cx="877569" cy="403225"/>
          </a:xfrm>
          <a:custGeom>
            <a:avLst/>
            <a:gdLst/>
            <a:ahLst/>
            <a:cxnLst/>
            <a:rect l="l" t="t" r="r" b="b"/>
            <a:pathLst>
              <a:path w="877569" h="403225">
                <a:moveTo>
                  <a:pt x="0" y="0"/>
                </a:moveTo>
                <a:lnTo>
                  <a:pt x="877114" y="0"/>
                </a:lnTo>
                <a:lnTo>
                  <a:pt x="877114" y="403124"/>
                </a:lnTo>
                <a:lnTo>
                  <a:pt x="0" y="403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42050" y="1101681"/>
            <a:ext cx="2613660" cy="1580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scores</a:t>
            </a:r>
            <a:r>
              <a:rPr dirty="0" sz="18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SVM</a:t>
            </a:r>
            <a:r>
              <a:rPr dirty="0" sz="18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data loss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dirty="0" sz="18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5311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Where we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are...</a:t>
            </a:r>
            <a:endParaRPr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375" y="1052674"/>
            <a:ext cx="4798374" cy="286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0684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Patterns </a:t>
            </a:r>
            <a:r>
              <a:rPr dirty="0" sz="2800" spc="-5">
                <a:solidFill>
                  <a:srgbClr val="000000"/>
                </a:solidFill>
              </a:rPr>
              <a:t>in backward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flow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975" y="1009875"/>
            <a:ext cx="295910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add </a:t>
            </a:r>
            <a:r>
              <a:rPr dirty="0" sz="1800" spc="-5">
                <a:latin typeface="Arial"/>
                <a:cs typeface="Arial"/>
              </a:rPr>
              <a:t>gate: gradient distributor  </a:t>
            </a:r>
            <a:r>
              <a:rPr dirty="0" sz="1800" spc="-5" b="1">
                <a:latin typeface="Arial"/>
                <a:cs typeface="Arial"/>
              </a:rPr>
              <a:t>max </a:t>
            </a:r>
            <a:r>
              <a:rPr dirty="0" sz="1800" spc="-5">
                <a:latin typeface="Arial"/>
                <a:cs typeface="Arial"/>
              </a:rPr>
              <a:t>gate: gradient router  </a:t>
            </a:r>
            <a:r>
              <a:rPr dirty="0" sz="1800" spc="-5" b="1">
                <a:latin typeface="Arial"/>
                <a:cs typeface="Arial"/>
              </a:rPr>
              <a:t>mul </a:t>
            </a:r>
            <a:r>
              <a:rPr dirty="0" sz="1800" spc="-5">
                <a:latin typeface="Arial"/>
                <a:cs typeface="Arial"/>
              </a:rPr>
              <a:t>gate: gradient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switcher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9924" y="18266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9"/>
                </a:move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9924" y="18266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50650" y="1302722"/>
            <a:ext cx="1527175" cy="807085"/>
          </a:xfrm>
          <a:custGeom>
            <a:avLst/>
            <a:gdLst/>
            <a:ahLst/>
            <a:cxnLst/>
            <a:rect l="l" t="t" r="r" b="b"/>
            <a:pathLst>
              <a:path w="1527175" h="807085">
                <a:moveTo>
                  <a:pt x="0" y="806702"/>
                </a:moveTo>
                <a:lnTo>
                  <a:pt x="1526869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70169" y="1282529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14699" y="34103"/>
                </a:moveTo>
                <a:lnTo>
                  <a:pt x="0" y="6282"/>
                </a:lnTo>
                <a:lnTo>
                  <a:pt x="45568" y="0"/>
                </a:lnTo>
                <a:lnTo>
                  <a:pt x="14699" y="34103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70169" y="1282529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14699" y="34103"/>
                </a:moveTo>
                <a:lnTo>
                  <a:pt x="45568" y="0"/>
                </a:lnTo>
                <a:lnTo>
                  <a:pt x="0" y="6282"/>
                </a:lnTo>
                <a:lnTo>
                  <a:pt x="14699" y="34103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28049" y="8481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751918" y="720691"/>
                </a:move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close/>
              </a:path>
              <a:path w="863600" h="863600">
                <a:moveTo>
                  <a:pt x="609785" y="824689"/>
                </a:move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close/>
              </a:path>
              <a:path w="863600" h="863600">
                <a:moveTo>
                  <a:pt x="567953" y="841099"/>
                </a:moveTo>
                <a:lnTo>
                  <a:pt x="295146" y="841099"/>
                </a:lnTo>
                <a:lnTo>
                  <a:pt x="253314" y="824689"/>
                </a:lnTo>
                <a:lnTo>
                  <a:pt x="609785" y="824689"/>
                </a:lnTo>
                <a:lnTo>
                  <a:pt x="567953" y="841099"/>
                </a:lnTo>
                <a:close/>
              </a:path>
              <a:path w="863600" h="863600">
                <a:moveTo>
                  <a:pt x="524127" y="853146"/>
                </a:moveTo>
                <a:lnTo>
                  <a:pt x="338972" y="853146"/>
                </a:lnTo>
                <a:lnTo>
                  <a:pt x="295146" y="841099"/>
                </a:lnTo>
                <a:lnTo>
                  <a:pt x="567953" y="841099"/>
                </a:lnTo>
                <a:lnTo>
                  <a:pt x="524127" y="853146"/>
                </a:lnTo>
                <a:close/>
              </a:path>
              <a:path w="863600" h="863600">
                <a:moveTo>
                  <a:pt x="431549" y="863099"/>
                </a:moveTo>
                <a:lnTo>
                  <a:pt x="384527" y="860567"/>
                </a:lnTo>
                <a:lnTo>
                  <a:pt x="338972" y="853146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8049" y="8481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46627" y="2563402"/>
            <a:ext cx="1652905" cy="815340"/>
          </a:xfrm>
          <a:custGeom>
            <a:avLst/>
            <a:gdLst/>
            <a:ahLst/>
            <a:cxnLst/>
            <a:rect l="l" t="t" r="r" b="b"/>
            <a:pathLst>
              <a:path w="1652904" h="815339">
                <a:moveTo>
                  <a:pt x="0" y="0"/>
                </a:moveTo>
                <a:lnTo>
                  <a:pt x="1652448" y="815312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2114" y="3364605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4">
                <a:moveTo>
                  <a:pt x="45724" y="33234"/>
                </a:moveTo>
                <a:lnTo>
                  <a:pt x="0" y="28217"/>
                </a:lnTo>
                <a:lnTo>
                  <a:pt x="13922" y="0"/>
                </a:lnTo>
                <a:lnTo>
                  <a:pt x="45724" y="33234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92114" y="3364605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4">
                <a:moveTo>
                  <a:pt x="0" y="28217"/>
                </a:moveTo>
                <a:lnTo>
                  <a:pt x="45724" y="33234"/>
                </a:lnTo>
                <a:lnTo>
                  <a:pt x="13922" y="0"/>
                </a:lnTo>
                <a:lnTo>
                  <a:pt x="0" y="28217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50324" y="3016874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0567" y="478572"/>
                </a:moveTo>
                <a:lnTo>
                  <a:pt x="2532" y="478572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close/>
              </a:path>
              <a:path w="863600" h="863600">
                <a:moveTo>
                  <a:pt x="841099" y="567953"/>
                </a:move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close/>
              </a:path>
              <a:path w="863600" h="863600">
                <a:moveTo>
                  <a:pt x="804180" y="649361"/>
                </a:move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close/>
              </a:path>
              <a:path w="863600" h="863600">
                <a:moveTo>
                  <a:pt x="751918" y="720691"/>
                </a:move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close/>
              </a:path>
              <a:path w="863600" h="863600">
                <a:moveTo>
                  <a:pt x="720691" y="751918"/>
                </a:moveTo>
                <a:lnTo>
                  <a:pt x="142408" y="751918"/>
                </a:lnTo>
                <a:lnTo>
                  <a:pt x="111181" y="720691"/>
                </a:lnTo>
                <a:lnTo>
                  <a:pt x="751918" y="720691"/>
                </a:lnTo>
                <a:lnTo>
                  <a:pt x="720691" y="751918"/>
                </a:lnTo>
                <a:close/>
              </a:path>
              <a:path w="863600" h="863600">
                <a:moveTo>
                  <a:pt x="649361" y="804180"/>
                </a:move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close/>
              </a:path>
              <a:path w="863600" h="863600">
                <a:moveTo>
                  <a:pt x="478572" y="860567"/>
                </a:move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close/>
              </a:path>
              <a:path w="863600" h="863600">
                <a:moveTo>
                  <a:pt x="431549" y="863099"/>
                </a:moveTo>
                <a:lnTo>
                  <a:pt x="384527" y="860567"/>
                </a:lnTo>
                <a:lnTo>
                  <a:pt x="478572" y="860567"/>
                </a:lnTo>
                <a:lnTo>
                  <a:pt x="431549" y="863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50324" y="3016874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57626" y="1462050"/>
            <a:ext cx="1407795" cy="725805"/>
          </a:xfrm>
          <a:custGeom>
            <a:avLst/>
            <a:gdLst/>
            <a:ahLst/>
            <a:cxnLst/>
            <a:rect l="l" t="t" r="r" b="b"/>
            <a:pathLst>
              <a:path w="1407795" h="725805">
                <a:moveTo>
                  <a:pt x="1407498" y="0"/>
                </a:moveTo>
                <a:lnTo>
                  <a:pt x="0" y="72532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19202" y="2173385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0" y="33785"/>
                </a:moveTo>
                <a:lnTo>
                  <a:pt x="31216" y="0"/>
                </a:lnTo>
                <a:lnTo>
                  <a:pt x="45630" y="27970"/>
                </a:lnTo>
                <a:lnTo>
                  <a:pt x="0" y="337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19202" y="2173385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31216" y="0"/>
                </a:moveTo>
                <a:lnTo>
                  <a:pt x="0" y="33785"/>
                </a:lnTo>
                <a:lnTo>
                  <a:pt x="45630" y="27970"/>
                </a:lnTo>
                <a:lnTo>
                  <a:pt x="3121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51870" y="2467430"/>
            <a:ext cx="1525270" cy="676275"/>
          </a:xfrm>
          <a:custGeom>
            <a:avLst/>
            <a:gdLst/>
            <a:ahLst/>
            <a:cxnLst/>
            <a:rect l="l" t="t" r="r" b="b"/>
            <a:pathLst>
              <a:path w="1525270" h="676275">
                <a:moveTo>
                  <a:pt x="1524851" y="675842"/>
                </a:moveTo>
                <a:lnTo>
                  <a:pt x="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12353" y="2449915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33142" y="31898"/>
                </a:moveTo>
                <a:lnTo>
                  <a:pt x="0" y="0"/>
                </a:lnTo>
                <a:lnTo>
                  <a:pt x="45892" y="3131"/>
                </a:lnTo>
                <a:lnTo>
                  <a:pt x="33142" y="318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12353" y="2449915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45892" y="3131"/>
                </a:moveTo>
                <a:lnTo>
                  <a:pt x="0" y="0"/>
                </a:lnTo>
                <a:lnTo>
                  <a:pt x="33142" y="31898"/>
                </a:lnTo>
                <a:lnTo>
                  <a:pt x="45892" y="3131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8725" y="619548"/>
            <a:ext cx="880744" cy="493395"/>
          </a:xfrm>
          <a:custGeom>
            <a:avLst/>
            <a:gdLst/>
            <a:ahLst/>
            <a:cxnLst/>
            <a:rect l="l" t="t" r="r" b="b"/>
            <a:pathLst>
              <a:path w="880745" h="493394">
                <a:moveTo>
                  <a:pt x="0" y="492876"/>
                </a:moveTo>
                <a:lnTo>
                  <a:pt x="88013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41174" y="598428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374" y="34846"/>
                </a:moveTo>
                <a:lnTo>
                  <a:pt x="0" y="7393"/>
                </a:lnTo>
                <a:lnTo>
                  <a:pt x="45401" y="0"/>
                </a:lnTo>
                <a:lnTo>
                  <a:pt x="15374" y="348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41174" y="598428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374" y="34846"/>
                </a:moveTo>
                <a:lnTo>
                  <a:pt x="45401" y="0"/>
                </a:lnTo>
                <a:lnTo>
                  <a:pt x="0" y="7393"/>
                </a:lnTo>
                <a:lnTo>
                  <a:pt x="15374" y="3484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61299" y="1447250"/>
            <a:ext cx="1010919" cy="389255"/>
          </a:xfrm>
          <a:custGeom>
            <a:avLst/>
            <a:gdLst/>
            <a:ahLst/>
            <a:cxnLst/>
            <a:rect l="l" t="t" r="r" b="b"/>
            <a:pathLst>
              <a:path w="1010920" h="389255">
                <a:moveTo>
                  <a:pt x="0" y="0"/>
                </a:moveTo>
                <a:lnTo>
                  <a:pt x="1010459" y="38868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66111" y="18212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45992" y="30202"/>
                </a:moveTo>
                <a:lnTo>
                  <a:pt x="0" y="29367"/>
                </a:lnTo>
                <a:lnTo>
                  <a:pt x="11296" y="0"/>
                </a:lnTo>
                <a:lnTo>
                  <a:pt x="45992" y="302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66111" y="18212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29367"/>
                </a:moveTo>
                <a:lnTo>
                  <a:pt x="45992" y="30202"/>
                </a:lnTo>
                <a:lnTo>
                  <a:pt x="11296" y="0"/>
                </a:lnTo>
                <a:lnTo>
                  <a:pt x="0" y="29367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83600" y="2621203"/>
            <a:ext cx="1133475" cy="641985"/>
          </a:xfrm>
          <a:custGeom>
            <a:avLst/>
            <a:gdLst/>
            <a:ahLst/>
            <a:cxnLst/>
            <a:rect l="l" t="t" r="r" b="b"/>
            <a:pathLst>
              <a:path w="1133475" h="641985">
                <a:moveTo>
                  <a:pt x="0" y="641446"/>
                </a:moveTo>
                <a:lnTo>
                  <a:pt x="113316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09015" y="259990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15500" y="34984"/>
                </a:moveTo>
                <a:lnTo>
                  <a:pt x="0" y="7602"/>
                </a:lnTo>
                <a:lnTo>
                  <a:pt x="45366" y="0"/>
                </a:lnTo>
                <a:lnTo>
                  <a:pt x="15500" y="349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09015" y="259990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15500" y="34984"/>
                </a:moveTo>
                <a:lnTo>
                  <a:pt x="45366" y="0"/>
                </a:lnTo>
                <a:lnTo>
                  <a:pt x="0" y="7602"/>
                </a:lnTo>
                <a:lnTo>
                  <a:pt x="15500" y="3498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87026" y="3753577"/>
            <a:ext cx="940435" cy="544830"/>
          </a:xfrm>
          <a:custGeom>
            <a:avLst/>
            <a:gdLst/>
            <a:ahLst/>
            <a:cxnLst/>
            <a:rect l="l" t="t" r="r" b="b"/>
            <a:pathLst>
              <a:path w="940434" h="544829">
                <a:moveTo>
                  <a:pt x="0" y="0"/>
                </a:moveTo>
                <a:lnTo>
                  <a:pt x="939944" y="54435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19087" y="428432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289" y="35277"/>
                </a:moveTo>
                <a:lnTo>
                  <a:pt x="0" y="27228"/>
                </a:lnTo>
                <a:lnTo>
                  <a:pt x="15769" y="0"/>
                </a:lnTo>
                <a:lnTo>
                  <a:pt x="45289" y="352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19087" y="428432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228"/>
                </a:moveTo>
                <a:lnTo>
                  <a:pt x="45289" y="35277"/>
                </a:lnTo>
                <a:lnTo>
                  <a:pt x="15769" y="0"/>
                </a:lnTo>
                <a:lnTo>
                  <a:pt x="0" y="27228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71425" y="2258249"/>
            <a:ext cx="1081405" cy="0"/>
          </a:xfrm>
          <a:custGeom>
            <a:avLst/>
            <a:gdLst/>
            <a:ahLst/>
            <a:cxnLst/>
            <a:rect l="l" t="t" r="r" b="b"/>
            <a:pathLst>
              <a:path w="1081405" h="0">
                <a:moveTo>
                  <a:pt x="0" y="0"/>
                </a:moveTo>
                <a:lnTo>
                  <a:pt x="10813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52774" y="2242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52774" y="2242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034050" y="2107138"/>
            <a:ext cx="203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2094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Gradients add at</a:t>
            </a:r>
            <a:r>
              <a:rPr dirty="0" sz="2800" spc="-9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branches</a:t>
            </a:r>
            <a:endParaRPr sz="2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951950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3390622" y="2342790"/>
                </a:move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5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close/>
              </a:path>
              <a:path w="3495040" h="3495040">
                <a:moveTo>
                  <a:pt x="3374538" y="2385413"/>
                </a:moveTo>
                <a:lnTo>
                  <a:pt x="120161" y="2385413"/>
                </a:lnTo>
                <a:lnTo>
                  <a:pt x="104077" y="2342790"/>
                </a:lnTo>
                <a:lnTo>
                  <a:pt x="3390622" y="2342790"/>
                </a:lnTo>
                <a:lnTo>
                  <a:pt x="3374538" y="2385413"/>
                </a:lnTo>
                <a:close/>
              </a:path>
              <a:path w="3495040" h="3495040">
                <a:moveTo>
                  <a:pt x="3339176" y="2469027"/>
                </a:move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close/>
              </a:path>
              <a:path w="3495040" h="3495040">
                <a:moveTo>
                  <a:pt x="3232906" y="2667779"/>
                </a:move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close/>
              </a:path>
              <a:path w="3495040" h="3495040">
                <a:moveTo>
                  <a:pt x="3157562" y="2779312"/>
                </a:move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close/>
              </a:path>
              <a:path w="3495040" h="3495040">
                <a:moveTo>
                  <a:pt x="3130617" y="2815103"/>
                </a:moveTo>
                <a:lnTo>
                  <a:pt x="364082" y="2815103"/>
                </a:lnTo>
                <a:lnTo>
                  <a:pt x="337137" y="2779312"/>
                </a:lnTo>
                <a:lnTo>
                  <a:pt x="3157562" y="2779312"/>
                </a:lnTo>
                <a:lnTo>
                  <a:pt x="3130617" y="2815103"/>
                </a:lnTo>
                <a:close/>
              </a:path>
              <a:path w="3495040" h="3495040">
                <a:moveTo>
                  <a:pt x="2705633" y="3208724"/>
                </a:move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close/>
              </a:path>
              <a:path w="3495040" h="3495040">
                <a:moveTo>
                  <a:pt x="2667779" y="3232906"/>
                </a:moveTo>
                <a:lnTo>
                  <a:pt x="826920" y="3232906"/>
                </a:lnTo>
                <a:lnTo>
                  <a:pt x="789066" y="3208724"/>
                </a:lnTo>
                <a:lnTo>
                  <a:pt x="2705633" y="3208724"/>
                </a:lnTo>
                <a:lnTo>
                  <a:pt x="2667779" y="3232906"/>
                </a:lnTo>
                <a:close/>
              </a:path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76199" y="951950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5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26167" y="2295503"/>
            <a:ext cx="194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469947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3715" y="34401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0" y="0"/>
                </a:lnTo>
                <a:lnTo>
                  <a:pt x="91973" y="2148"/>
                </a:lnTo>
                <a:lnTo>
                  <a:pt x="20136" y="59622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3715" y="34401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36" y="59622"/>
                </a:moveTo>
                <a:lnTo>
                  <a:pt x="91973" y="2148"/>
                </a:lnTo>
                <a:lnTo>
                  <a:pt x="0" y="0"/>
                </a:lnTo>
                <a:lnTo>
                  <a:pt x="20136" y="59622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424" y="927975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6130" y="17878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91868" y="62800"/>
                </a:moveTo>
                <a:lnTo>
                  <a:pt x="0" y="57907"/>
                </a:lnTo>
                <a:lnTo>
                  <a:pt x="24638" y="0"/>
                </a:lnTo>
                <a:lnTo>
                  <a:pt x="91868" y="6280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6130" y="1787870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0" y="57907"/>
                </a:moveTo>
                <a:lnTo>
                  <a:pt x="91868" y="62800"/>
                </a:lnTo>
                <a:lnTo>
                  <a:pt x="24638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0899" y="26992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30900" y="26678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30900" y="26678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512" y="69030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0987" y="6807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0362" y="3518225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0837" y="3508700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5937" y="2215900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6412" y="22063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98762" y="1747637"/>
            <a:ext cx="485774" cy="638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89237" y="17381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98762" y="2950237"/>
            <a:ext cx="409574" cy="704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89237" y="29407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18300" y="1414755"/>
            <a:ext cx="153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dirty="0" sz="18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97766" y="1646425"/>
            <a:ext cx="2934970" cy="405130"/>
          </a:xfrm>
          <a:custGeom>
            <a:avLst/>
            <a:gdLst/>
            <a:ahLst/>
            <a:cxnLst/>
            <a:rect l="l" t="t" r="r" b="b"/>
            <a:pathLst>
              <a:path w="2934970" h="405130">
                <a:moveTo>
                  <a:pt x="2934471" y="0"/>
                </a:moveTo>
                <a:lnTo>
                  <a:pt x="0" y="4046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12125" y="2019939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89938" y="62340"/>
                </a:moveTo>
                <a:lnTo>
                  <a:pt x="0" y="42980"/>
                </a:lnTo>
                <a:lnTo>
                  <a:pt x="81341" y="0"/>
                </a:lnTo>
                <a:lnTo>
                  <a:pt x="89938" y="6234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12125" y="2019939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81341" y="0"/>
                </a:moveTo>
                <a:lnTo>
                  <a:pt x="0" y="42980"/>
                </a:lnTo>
                <a:lnTo>
                  <a:pt x="89938" y="62340"/>
                </a:lnTo>
                <a:lnTo>
                  <a:pt x="81341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608575" y="246506"/>
            <a:ext cx="2386965" cy="14046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This is now the 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Jacobian matrix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(derivative of each  element of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z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w.r.t.</a:t>
            </a:r>
            <a:r>
              <a:rPr dirty="0" sz="18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each  element of</a:t>
            </a:r>
            <a:r>
              <a:rPr dirty="0" sz="18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x)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85225" y="203006"/>
            <a:ext cx="132143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(x,y,z are  now</a:t>
            </a:r>
            <a:r>
              <a:rPr dirty="0" sz="18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vectors)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64987" y="2859987"/>
            <a:ext cx="514349" cy="676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55462" y="28504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3873" y="1212573"/>
            <a:ext cx="2140703" cy="1466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9780" y="1227124"/>
            <a:ext cx="797560" cy="822325"/>
          </a:xfrm>
          <a:custGeom>
            <a:avLst/>
            <a:gdLst/>
            <a:ahLst/>
            <a:cxnLst/>
            <a:rect l="l" t="t" r="r" b="b"/>
            <a:pathLst>
              <a:path w="797560" h="822325">
                <a:moveTo>
                  <a:pt x="257099" y="0"/>
                </a:moveTo>
                <a:lnTo>
                  <a:pt x="797099" y="238199"/>
                </a:lnTo>
                <a:lnTo>
                  <a:pt x="539999" y="821999"/>
                </a:lnTo>
                <a:lnTo>
                  <a:pt x="0" y="583799"/>
                </a:lnTo>
                <a:lnTo>
                  <a:pt x="2570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38447" y="1125406"/>
            <a:ext cx="2058035" cy="887730"/>
          </a:xfrm>
          <a:custGeom>
            <a:avLst/>
            <a:gdLst/>
            <a:ahLst/>
            <a:cxnLst/>
            <a:rect l="l" t="t" r="r" b="b"/>
            <a:pathLst>
              <a:path w="2058035" h="887730">
                <a:moveTo>
                  <a:pt x="2057451" y="887718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9070" y="1091157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66911" y="63139"/>
                </a:moveTo>
                <a:lnTo>
                  <a:pt x="0" y="0"/>
                </a:lnTo>
                <a:lnTo>
                  <a:pt x="91842" y="5357"/>
                </a:lnTo>
                <a:lnTo>
                  <a:pt x="66911" y="63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9070" y="1091157"/>
            <a:ext cx="92075" cy="63500"/>
          </a:xfrm>
          <a:custGeom>
            <a:avLst/>
            <a:gdLst/>
            <a:ahLst/>
            <a:cxnLst/>
            <a:rect l="l" t="t" r="r" b="b"/>
            <a:pathLst>
              <a:path w="92075" h="63500">
                <a:moveTo>
                  <a:pt x="91842" y="5357"/>
                </a:moveTo>
                <a:lnTo>
                  <a:pt x="0" y="0"/>
                </a:lnTo>
                <a:lnTo>
                  <a:pt x="66911" y="63139"/>
                </a:lnTo>
                <a:lnTo>
                  <a:pt x="91842" y="5357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45225" y="122741"/>
            <a:ext cx="43313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latin typeface="Arial"/>
                <a:cs typeface="Arial"/>
              </a:rPr>
              <a:t>Gradients for </a:t>
            </a:r>
            <a:r>
              <a:rPr dirty="0" sz="2600">
                <a:latin typeface="Arial"/>
                <a:cs typeface="Arial"/>
              </a:rPr>
              <a:t>vectorized</a:t>
            </a:r>
            <a:r>
              <a:rPr dirty="0" sz="2600" spc="-10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code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41" name="object 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03549" y="1987764"/>
            <a:ext cx="7054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2150" algn="l"/>
              </a:tabLst>
            </a:pPr>
            <a:r>
              <a:rPr dirty="0" sz="2000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8025" y="1987764"/>
            <a:ext cx="2430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737995" algn="l"/>
                <a:tab pos="2417445" algn="l"/>
              </a:tabLst>
            </a:pPr>
            <a:r>
              <a:rPr dirty="0" sz="2000" spc="-5">
                <a:latin typeface="Arial"/>
                <a:cs typeface="Arial"/>
              </a:rPr>
              <a:t>input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	</a:t>
            </a:r>
            <a:r>
              <a:rPr dirty="0" sz="2000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186962" y="907412"/>
          <a:ext cx="266509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599"/>
                <a:gridCol w="619147"/>
              </a:tblGrid>
              <a:tr h="10414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11125">
                        <a:lnSpc>
                          <a:spcPts val="2630"/>
                        </a:lnSpc>
                      </a:pPr>
                      <a:r>
                        <a:rPr dirty="0" sz="2200" spc="-5">
                          <a:latin typeface="Arial"/>
                          <a:cs typeface="Arial"/>
                        </a:rPr>
                        <a:t>f(x) </a:t>
                      </a:r>
                      <a:r>
                        <a:rPr dirty="0" sz="2200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-5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46050">
                        <a:lnSpc>
                          <a:spcPts val="2635"/>
                        </a:lnSpc>
                      </a:pPr>
                      <a:r>
                        <a:rPr dirty="0" sz="2200" spc="-5" i="1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365875" y="1987764"/>
            <a:ext cx="1493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output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457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Vectorized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operations</a:t>
            </a:r>
            <a:endParaRPr sz="2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2237" y="259062"/>
            <a:ext cx="2047874" cy="790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18650" y="230624"/>
            <a:ext cx="467995" cy="790575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9"/>
                </a:lnTo>
                <a:lnTo>
                  <a:pt x="0" y="79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186962" y="907412"/>
          <a:ext cx="266509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599"/>
                <a:gridCol w="619147"/>
              </a:tblGrid>
              <a:tr h="10414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11125">
                        <a:lnSpc>
                          <a:spcPts val="2630"/>
                        </a:lnSpc>
                      </a:pPr>
                      <a:r>
                        <a:rPr dirty="0" sz="2200" spc="-5">
                          <a:latin typeface="Arial"/>
                          <a:cs typeface="Arial"/>
                        </a:rPr>
                        <a:t>f(x) </a:t>
                      </a:r>
                      <a:r>
                        <a:rPr dirty="0" sz="2200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-5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46050">
                        <a:lnSpc>
                          <a:spcPts val="2635"/>
                        </a:lnSpc>
                      </a:pPr>
                      <a:r>
                        <a:rPr dirty="0" sz="2200" spc="-5" i="1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365875" y="1161981"/>
            <a:ext cx="242443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089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dirty="0" sz="18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output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457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Vectorized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operations</a:t>
            </a:r>
            <a:endParaRPr sz="2800"/>
          </a:p>
        </p:txBody>
      </p:sp>
      <p:sp>
        <p:nvSpPr>
          <p:cNvPr id="35" name="object 35"/>
          <p:cNvSpPr txBox="1"/>
          <p:nvPr/>
        </p:nvSpPr>
        <p:spPr>
          <a:xfrm>
            <a:off x="476299" y="1987764"/>
            <a:ext cx="2732405" cy="1979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4096-d	</a:t>
            </a:r>
            <a:r>
              <a:rPr dirty="0" sz="2000" spc="-5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input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	</a:t>
            </a:r>
            <a:r>
              <a:rPr dirty="0" sz="2000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matrix?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2237" y="259062"/>
            <a:ext cx="2047874" cy="790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18650" y="230624"/>
            <a:ext cx="467995" cy="790575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9"/>
                </a:lnTo>
                <a:lnTo>
                  <a:pt x="0" y="79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186962" y="907412"/>
          <a:ext cx="266509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599"/>
                <a:gridCol w="619147"/>
              </a:tblGrid>
              <a:tr h="10414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11125">
                        <a:lnSpc>
                          <a:spcPts val="2630"/>
                        </a:lnSpc>
                      </a:pPr>
                      <a:r>
                        <a:rPr dirty="0" sz="2200" spc="-5">
                          <a:latin typeface="Arial"/>
                          <a:cs typeface="Arial"/>
                        </a:rPr>
                        <a:t>f(x) </a:t>
                      </a:r>
                      <a:r>
                        <a:rPr dirty="0" sz="2200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-5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46050">
                        <a:lnSpc>
                          <a:spcPts val="2635"/>
                        </a:lnSpc>
                      </a:pPr>
                      <a:r>
                        <a:rPr dirty="0" sz="2200" spc="-5" i="1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365875" y="1161981"/>
            <a:ext cx="242443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089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dirty="0" sz="18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output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12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457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Vectorized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operations</a:t>
            </a:r>
            <a:endParaRPr sz="2800"/>
          </a:p>
        </p:txBody>
      </p:sp>
      <p:sp>
        <p:nvSpPr>
          <p:cNvPr id="35" name="object 35"/>
          <p:cNvSpPr txBox="1"/>
          <p:nvPr/>
        </p:nvSpPr>
        <p:spPr>
          <a:xfrm>
            <a:off x="476299" y="1987764"/>
            <a:ext cx="2732405" cy="2341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4096-d	</a:t>
            </a:r>
            <a:r>
              <a:rPr dirty="0" sz="2000" spc="-5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input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	</a:t>
            </a:r>
            <a:r>
              <a:rPr dirty="0" sz="2000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matrix?  [4096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4096!]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457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Vectorized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operations</a:t>
            </a:r>
            <a:endParaRPr sz="2800"/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105654" y="4693248"/>
            <a:ext cx="111760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76299" y="1987764"/>
            <a:ext cx="2732405" cy="2341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4096-d	</a:t>
            </a:r>
            <a:r>
              <a:rPr dirty="0" sz="2000" spc="-5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input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	</a:t>
            </a:r>
            <a:r>
              <a:rPr dirty="0" sz="2000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matrix?  [4096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4096!]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186962" y="907412"/>
          <a:ext cx="266509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599"/>
                <a:gridCol w="619147"/>
              </a:tblGrid>
              <a:tr h="10414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11125">
                        <a:lnSpc>
                          <a:spcPts val="2630"/>
                        </a:lnSpc>
                      </a:pPr>
                      <a:r>
                        <a:rPr dirty="0" sz="2200" spc="-5">
                          <a:latin typeface="Arial"/>
                          <a:cs typeface="Arial"/>
                        </a:rPr>
                        <a:t>f(x) </a:t>
                      </a:r>
                      <a:r>
                        <a:rPr dirty="0" sz="2200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-5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46050">
                        <a:lnSpc>
                          <a:spcPts val="2635"/>
                        </a:lnSpc>
                      </a:pPr>
                      <a:r>
                        <a:rPr dirty="0" sz="2200" spc="-5" i="1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225425">
                        <a:lnSpc>
                          <a:spcPct val="100699"/>
                        </a:lnSpc>
                        <a:spcBef>
                          <a:spcPts val="1525"/>
                        </a:spcBef>
                      </a:pPr>
                      <a:r>
                        <a:rPr dirty="0" sz="1800" spc="-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in p  enti  of</a:t>
                      </a:r>
                      <a:r>
                        <a:rPr dirty="0" sz="1800" spc="-10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3675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5443325" y="1987764"/>
            <a:ext cx="3603625" cy="2358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4719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934719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output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  <a:p>
            <a:pPr marL="387350" marR="921385" indent="-635">
              <a:lnSpc>
                <a:spcPct val="100699"/>
              </a:lnSpc>
              <a:spcBef>
                <a:spcPts val="188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ractice we process an  re minibatch (e.g. 100)  xamples at one</a:t>
            </a:r>
            <a:r>
              <a:rPr dirty="0" sz="18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time: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1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i.e.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Jacobian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would technically be</a:t>
            </a:r>
            <a:r>
              <a:rPr dirty="0" sz="180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[409,600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x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409,600] matrix</a:t>
            </a:r>
            <a:r>
              <a:rPr dirty="0" sz="18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:\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 h="0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6299" y="1987764"/>
            <a:ext cx="2732405" cy="2341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4096-d	</a:t>
            </a:r>
            <a:r>
              <a:rPr dirty="0" sz="2000" spc="-5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dirty="0" sz="2000" spc="-5">
                <a:latin typeface="Arial"/>
                <a:cs typeface="Arial"/>
              </a:rPr>
              <a:t>input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vector	</a:t>
            </a:r>
            <a:r>
              <a:rPr dirty="0" sz="2000" u="sng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dirty="0" sz="24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matrix?  [4096 </a:t>
            </a: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2400" spc="-10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4096!]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186962" y="907412"/>
          <a:ext cx="266509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599"/>
                <a:gridCol w="619147"/>
              </a:tblGrid>
              <a:tr h="10414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11125">
                        <a:lnSpc>
                          <a:spcPts val="2630"/>
                        </a:lnSpc>
                      </a:pPr>
                      <a:r>
                        <a:rPr dirty="0" sz="2200" spc="-5">
                          <a:latin typeface="Arial"/>
                          <a:cs typeface="Arial"/>
                        </a:rPr>
                        <a:t>f(x) </a:t>
                      </a:r>
                      <a:r>
                        <a:rPr dirty="0" sz="2200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2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-5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46050">
                        <a:lnSpc>
                          <a:spcPts val="2635"/>
                        </a:lnSpc>
                      </a:pPr>
                      <a:r>
                        <a:rPr dirty="0" sz="2200" spc="-5" i="1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43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457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Vectorized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operations</a:t>
            </a:r>
            <a:endParaRPr sz="2800"/>
          </a:p>
        </p:txBody>
      </p:sp>
      <p:sp>
        <p:nvSpPr>
          <p:cNvPr id="33" name="object 33"/>
          <p:cNvSpPr/>
          <p:nvPr/>
        </p:nvSpPr>
        <p:spPr>
          <a:xfrm>
            <a:off x="6262237" y="259062"/>
            <a:ext cx="2047874" cy="790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18650" y="230624"/>
            <a:ext cx="467995" cy="790575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9"/>
                </a:lnTo>
                <a:lnTo>
                  <a:pt x="0" y="79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10895">
              <a:lnSpc>
                <a:spcPct val="100000"/>
              </a:lnSpc>
              <a:spcBef>
                <a:spcPts val="100"/>
              </a:spcBef>
            </a:pPr>
            <a:r>
              <a:rPr dirty="0"/>
              <a:t>Jacobian</a:t>
            </a:r>
            <a:r>
              <a:rPr dirty="0" spc="-105"/>
              <a:t> </a:t>
            </a:r>
            <a:r>
              <a:rPr dirty="0" spc="-5"/>
              <a:t>matrix</a:t>
            </a: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000000"/>
                </a:solidFill>
              </a:rPr>
              <a:t>4096-d</a:t>
            </a:r>
            <a:endParaRPr sz="2000"/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000000"/>
                </a:solidFill>
              </a:rPr>
              <a:t>output</a:t>
            </a:r>
            <a:r>
              <a:rPr dirty="0" sz="2000" spc="-10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vector</a:t>
            </a:r>
            <a:endParaRPr sz="2000"/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65405" marR="151765">
              <a:lnSpc>
                <a:spcPts val="2850"/>
              </a:lnSpc>
            </a:pPr>
            <a:r>
              <a:rPr dirty="0" sz="2400" spc="-5"/>
              <a:t>Q2: what does</a:t>
            </a:r>
            <a:r>
              <a:rPr dirty="0" sz="2400" spc="-95"/>
              <a:t> </a:t>
            </a:r>
            <a:r>
              <a:rPr dirty="0" sz="2400" spc="-5"/>
              <a:t>it  look</a:t>
            </a:r>
            <a:r>
              <a:rPr dirty="0" sz="2400" spc="-100"/>
              <a:t> </a:t>
            </a:r>
            <a:r>
              <a:rPr dirty="0" sz="2400" spc="-5"/>
              <a:t>like?</a:t>
            </a:r>
            <a:endParaRPr sz="2400"/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105654" y="4693248"/>
            <a:ext cx="111760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75149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182249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close/>
              </a:path>
              <a:path w="243204" h="486409">
                <a:moveTo>
                  <a:pt x="121499" y="485999"/>
                </a:moveTo>
                <a:lnTo>
                  <a:pt x="0" y="364499"/>
                </a:lnTo>
                <a:lnTo>
                  <a:pt x="242999" y="364499"/>
                </a:lnTo>
                <a:lnTo>
                  <a:pt x="121499" y="485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75149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0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lnTo>
                  <a:pt x="242999" y="364499"/>
                </a:lnTo>
                <a:lnTo>
                  <a:pt x="121499" y="485999"/>
                </a:lnTo>
                <a:lnTo>
                  <a:pt x="0" y="3644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9374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182249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close/>
              </a:path>
              <a:path w="243204" h="486409">
                <a:moveTo>
                  <a:pt x="121499" y="485999"/>
                </a:moveTo>
                <a:lnTo>
                  <a:pt x="0" y="364499"/>
                </a:lnTo>
                <a:lnTo>
                  <a:pt x="242999" y="364499"/>
                </a:lnTo>
                <a:lnTo>
                  <a:pt x="121499" y="485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59374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0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lnTo>
                  <a:pt x="242999" y="364499"/>
                </a:lnTo>
                <a:lnTo>
                  <a:pt x="121499" y="485999"/>
                </a:lnTo>
                <a:lnTo>
                  <a:pt x="0" y="3644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03775" y="1177482"/>
            <a:ext cx="714374" cy="26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9374" y="1172719"/>
            <a:ext cx="1095374" cy="276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900" y="3429575"/>
            <a:ext cx="5049150" cy="90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57137" y="3424812"/>
            <a:ext cx="5059045" cy="911225"/>
          </a:xfrm>
          <a:custGeom>
            <a:avLst/>
            <a:gdLst/>
            <a:ahLst/>
            <a:cxnLst/>
            <a:rect l="l" t="t" r="r" b="b"/>
            <a:pathLst>
              <a:path w="5059045" h="911225">
                <a:moveTo>
                  <a:pt x="0" y="0"/>
                </a:moveTo>
                <a:lnTo>
                  <a:pt x="5058675" y="0"/>
                </a:lnTo>
                <a:lnTo>
                  <a:pt x="5058675" y="911149"/>
                </a:lnTo>
                <a:lnTo>
                  <a:pt x="0" y="911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19983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Optimization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68374" y="844462"/>
            <a:ext cx="3432924" cy="2287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60438" y="1921674"/>
            <a:ext cx="728907" cy="901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325" y="4055642"/>
            <a:ext cx="15627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445">
              <a:lnSpc>
                <a:spcPct val="137400"/>
              </a:lnSpc>
              <a:spcBef>
                <a:spcPts val="10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Landscape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>
                <a:latin typeface="Arial"/>
                <a:cs typeface="Arial"/>
              </a:rPr>
              <a:t>is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CC0 1.0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600" spc="-5">
                <a:latin typeface="Arial"/>
                <a:cs typeface="Arial"/>
              </a:rPr>
              <a:t>public domain 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7"/>
              </a:rPr>
              <a:t>Walking </a:t>
            </a:r>
            <a:r>
              <a:rPr dirty="0" sz="600" u="sng">
                <a:solidFill>
                  <a:srgbClr val="0097A7"/>
                </a:solidFill>
                <a:latin typeface="Arial"/>
                <a:cs typeface="Arial"/>
                <a:hlinkClick r:id="rId7"/>
              </a:rPr>
              <a:t>man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7"/>
              </a:rPr>
              <a:t>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7"/>
              </a:rPr>
              <a:t> </a:t>
            </a:r>
            <a:r>
              <a:rPr dirty="0" sz="600" spc="-5">
                <a:latin typeface="Arial"/>
                <a:cs typeface="Arial"/>
              </a:rPr>
              <a:t>is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CC0 1.0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600" spc="-5">
                <a:latin typeface="Arial"/>
                <a:cs typeface="Arial"/>
              </a:rPr>
              <a:t>public</a:t>
            </a:r>
            <a:r>
              <a:rPr dirty="0" sz="600" spc="-60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23175" y="844475"/>
            <a:ext cx="3041900" cy="22877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19837" y="2878740"/>
            <a:ext cx="1256324" cy="485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38407" y="3632387"/>
            <a:ext cx="1419224" cy="342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19837" y="2878740"/>
            <a:ext cx="1256324" cy="485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38407" y="3632387"/>
            <a:ext cx="1419224" cy="342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18225" y="945262"/>
            <a:ext cx="2209799" cy="380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8075" y="923225"/>
            <a:ext cx="3638549" cy="857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0800" y="2144008"/>
            <a:ext cx="8096250" cy="185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Numerical gradient</a:t>
            </a:r>
            <a:r>
              <a:rPr dirty="0" sz="2400" spc="-5">
                <a:latin typeface="Arial"/>
                <a:cs typeface="Arial"/>
              </a:rPr>
              <a:t>: </a:t>
            </a:r>
            <a:r>
              <a:rPr dirty="0" sz="2400">
                <a:latin typeface="Arial"/>
                <a:cs typeface="Arial"/>
              </a:rPr>
              <a:t>slow </a:t>
            </a:r>
            <a:r>
              <a:rPr dirty="0" sz="2400" spc="-5">
                <a:latin typeface="Arial"/>
                <a:cs typeface="Arial"/>
              </a:rPr>
              <a:t>:(, approximate :(, easy to write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:)</a:t>
            </a:r>
            <a:endParaRPr sz="2400">
              <a:latin typeface="Arial"/>
              <a:cs typeface="Arial"/>
            </a:endParaRPr>
          </a:p>
          <a:p>
            <a:pPr marL="42545" indent="-30480">
              <a:lnSpc>
                <a:spcPts val="2865"/>
              </a:lnSpc>
            </a:pPr>
            <a:r>
              <a:rPr dirty="0" sz="2400" spc="-5" b="1">
                <a:latin typeface="Arial"/>
                <a:cs typeface="Arial"/>
              </a:rPr>
              <a:t>Analytic gradient</a:t>
            </a:r>
            <a:r>
              <a:rPr dirty="0" sz="2400" spc="-5">
                <a:latin typeface="Arial"/>
                <a:cs typeface="Arial"/>
              </a:rPr>
              <a:t>: fast :), exact :), error-prone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:(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L="42545" marR="1646555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In practice: Derive analytic gradient, </a:t>
            </a:r>
            <a:r>
              <a:rPr dirty="0" sz="2400">
                <a:latin typeface="Arial"/>
                <a:cs typeface="Arial"/>
              </a:rPr>
              <a:t>check your  </a:t>
            </a:r>
            <a:r>
              <a:rPr dirty="0" sz="2400" spc="-5">
                <a:latin typeface="Arial"/>
                <a:cs typeface="Arial"/>
              </a:rPr>
              <a:t>implementation with numerical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gradient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7285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Gradient</a:t>
            </a:r>
            <a:r>
              <a:rPr dirty="0" sz="2800" spc="-10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descent</a:t>
            </a:r>
            <a:endParaRPr sz="2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71400" y="1563188"/>
            <a:ext cx="1625600" cy="1286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check: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The  gradient with  respect to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variable  should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have the 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same shape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as the 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variable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8225" y="945262"/>
            <a:ext cx="2209799" cy="380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60298" y="2575235"/>
            <a:ext cx="1373479" cy="6357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12769" y="3879201"/>
            <a:ext cx="1815638" cy="609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60294" y="3243468"/>
            <a:ext cx="1920584" cy="6357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0298" y="2575235"/>
            <a:ext cx="1373479" cy="6357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87100" y="938133"/>
            <a:ext cx="2266949" cy="380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12769" y="3879201"/>
            <a:ext cx="1815638" cy="609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60294" y="3243468"/>
            <a:ext cx="1920584" cy="6357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60298" y="2575235"/>
            <a:ext cx="1373479" cy="635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3025" y="2397911"/>
            <a:ext cx="1054110" cy="5524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 vectorized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4417" y="768068"/>
            <a:ext cx="5695156" cy="2074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87100" y="938133"/>
            <a:ext cx="2266949" cy="380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12769" y="3879201"/>
            <a:ext cx="1815638" cy="609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60294" y="3243468"/>
            <a:ext cx="1920584" cy="6357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60298" y="2575235"/>
            <a:ext cx="1373479" cy="635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3025" y="2397911"/>
            <a:ext cx="1054110" cy="5524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25" y="122741"/>
            <a:ext cx="774319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solidFill>
                  <a:srgbClr val="000000"/>
                </a:solidFill>
              </a:rPr>
              <a:t>Modularized implementation: forward </a:t>
            </a:r>
            <a:r>
              <a:rPr dirty="0" sz="2600">
                <a:solidFill>
                  <a:srgbClr val="000000"/>
                </a:solidFill>
              </a:rPr>
              <a:t>/ </a:t>
            </a:r>
            <a:r>
              <a:rPr dirty="0" sz="2600" spc="-5">
                <a:solidFill>
                  <a:srgbClr val="000000"/>
                </a:solidFill>
              </a:rPr>
              <a:t>backward</a:t>
            </a:r>
            <a:r>
              <a:rPr dirty="0" sz="2600" spc="-100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API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01375" y="1216224"/>
            <a:ext cx="3260299" cy="1172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61675" y="1151912"/>
            <a:ext cx="5540124" cy="3051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64700" y="793181"/>
            <a:ext cx="4408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6635" algn="l"/>
              </a:tabLst>
            </a:pPr>
            <a:r>
              <a:rPr dirty="0" sz="1800" spc="-5">
                <a:latin typeface="Arial"/>
                <a:cs typeface="Arial"/>
              </a:rPr>
              <a:t>Graph (or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Net) object	</a:t>
            </a:r>
            <a:r>
              <a:rPr dirty="0" sz="1800" spc="-5" i="1">
                <a:latin typeface="Arial"/>
                <a:cs typeface="Arial"/>
              </a:rPr>
              <a:t>(rough psuedo</a:t>
            </a:r>
            <a:r>
              <a:rPr dirty="0" sz="1800" spc="-9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code)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3425" y="990849"/>
            <a:ext cx="4340750" cy="239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56993" y="2363181"/>
            <a:ext cx="1337310" cy="476250"/>
          </a:xfrm>
          <a:custGeom>
            <a:avLst/>
            <a:gdLst/>
            <a:ahLst/>
            <a:cxnLst/>
            <a:rect l="l" t="t" r="r" b="b"/>
            <a:pathLst>
              <a:path w="1337310" h="476250">
                <a:moveTo>
                  <a:pt x="1336819" y="47586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75548" y="2333537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70892" y="59286"/>
                </a:moveTo>
                <a:lnTo>
                  <a:pt x="0" y="651"/>
                </a:lnTo>
                <a:lnTo>
                  <a:pt x="91996" y="0"/>
                </a:lnTo>
                <a:lnTo>
                  <a:pt x="70892" y="59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5548" y="2333537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91996" y="0"/>
                </a:moveTo>
                <a:lnTo>
                  <a:pt x="0" y="651"/>
                </a:lnTo>
                <a:lnTo>
                  <a:pt x="70892" y="59286"/>
                </a:lnTo>
                <a:lnTo>
                  <a:pt x="91996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93812" y="2500912"/>
            <a:ext cx="466724" cy="676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89049" y="2496149"/>
            <a:ext cx="476250" cy="685800"/>
          </a:xfrm>
          <a:custGeom>
            <a:avLst/>
            <a:gdLst/>
            <a:ahLst/>
            <a:cxnLst/>
            <a:rect l="l" t="t" r="r" b="b"/>
            <a:pathLst>
              <a:path w="476250" h="685800">
                <a:moveTo>
                  <a:pt x="0" y="0"/>
                </a:moveTo>
                <a:lnTo>
                  <a:pt x="476249" y="0"/>
                </a:lnTo>
                <a:lnTo>
                  <a:pt x="476249" y="685799"/>
                </a:lnTo>
                <a:lnTo>
                  <a:pt x="0" y="685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30875" y="3629724"/>
            <a:ext cx="514349" cy="647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6112" y="3624962"/>
            <a:ext cx="523875" cy="657225"/>
          </a:xfrm>
          <a:custGeom>
            <a:avLst/>
            <a:gdLst/>
            <a:ahLst/>
            <a:cxnLst/>
            <a:rect l="l" t="t" r="r" b="b"/>
            <a:pathLst>
              <a:path w="523875" h="657225">
                <a:moveTo>
                  <a:pt x="0" y="0"/>
                </a:moveTo>
                <a:lnTo>
                  <a:pt x="523874" y="0"/>
                </a:lnTo>
                <a:lnTo>
                  <a:pt x="523874" y="656674"/>
                </a:lnTo>
                <a:lnTo>
                  <a:pt x="0" y="6566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94344" y="3293280"/>
            <a:ext cx="394335" cy="336550"/>
          </a:xfrm>
          <a:custGeom>
            <a:avLst/>
            <a:gdLst/>
            <a:ahLst/>
            <a:cxnLst/>
            <a:rect l="l" t="t" r="r" b="b"/>
            <a:pathLst>
              <a:path w="394335" h="336550">
                <a:moveTo>
                  <a:pt x="393705" y="33644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28622" y="3237117"/>
            <a:ext cx="86360" cy="80645"/>
          </a:xfrm>
          <a:custGeom>
            <a:avLst/>
            <a:gdLst/>
            <a:ahLst/>
            <a:cxnLst/>
            <a:rect l="l" t="t" r="r" b="b"/>
            <a:pathLst>
              <a:path w="86360" h="80645">
                <a:moveTo>
                  <a:pt x="45280" y="80084"/>
                </a:moveTo>
                <a:lnTo>
                  <a:pt x="0" y="0"/>
                </a:lnTo>
                <a:lnTo>
                  <a:pt x="86163" y="32242"/>
                </a:lnTo>
                <a:lnTo>
                  <a:pt x="45280" y="80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28622" y="3237117"/>
            <a:ext cx="86360" cy="80645"/>
          </a:xfrm>
          <a:custGeom>
            <a:avLst/>
            <a:gdLst/>
            <a:ahLst/>
            <a:cxnLst/>
            <a:rect l="l" t="t" r="r" b="b"/>
            <a:pathLst>
              <a:path w="86360" h="80645">
                <a:moveTo>
                  <a:pt x="86163" y="32242"/>
                </a:moveTo>
                <a:lnTo>
                  <a:pt x="0" y="0"/>
                </a:lnTo>
                <a:lnTo>
                  <a:pt x="45280" y="80084"/>
                </a:lnTo>
                <a:lnTo>
                  <a:pt x="86163" y="3224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8324" y="1809125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274349"/>
                </a:moveTo>
                <a:lnTo>
                  <a:pt x="4420" y="225035"/>
                </a:lnTo>
                <a:lnTo>
                  <a:pt x="17164" y="178620"/>
                </a:lnTo>
                <a:lnTo>
                  <a:pt x="37456" y="135880"/>
                </a:lnTo>
                <a:lnTo>
                  <a:pt x="64523" y="97589"/>
                </a:lnTo>
                <a:lnTo>
                  <a:pt x="97589" y="64523"/>
                </a:lnTo>
                <a:lnTo>
                  <a:pt x="135880" y="37456"/>
                </a:lnTo>
                <a:lnTo>
                  <a:pt x="178620" y="17164"/>
                </a:lnTo>
                <a:lnTo>
                  <a:pt x="225035" y="4420"/>
                </a:lnTo>
                <a:lnTo>
                  <a:pt x="274349" y="0"/>
                </a:lnTo>
                <a:lnTo>
                  <a:pt x="328122" y="5320"/>
                </a:lnTo>
                <a:lnTo>
                  <a:pt x="379339" y="20883"/>
                </a:lnTo>
                <a:lnTo>
                  <a:pt x="426559" y="46094"/>
                </a:lnTo>
                <a:lnTo>
                  <a:pt x="468344" y="80355"/>
                </a:lnTo>
                <a:lnTo>
                  <a:pt x="502605" y="122140"/>
                </a:lnTo>
                <a:lnTo>
                  <a:pt x="527816" y="169360"/>
                </a:lnTo>
                <a:lnTo>
                  <a:pt x="543379" y="220577"/>
                </a:lnTo>
                <a:lnTo>
                  <a:pt x="548699" y="274349"/>
                </a:lnTo>
                <a:lnTo>
                  <a:pt x="544279" y="323664"/>
                </a:lnTo>
                <a:lnTo>
                  <a:pt x="531535" y="370079"/>
                </a:lnTo>
                <a:lnTo>
                  <a:pt x="511243" y="412819"/>
                </a:lnTo>
                <a:lnTo>
                  <a:pt x="484176" y="451110"/>
                </a:lnTo>
                <a:lnTo>
                  <a:pt x="451110" y="484176"/>
                </a:lnTo>
                <a:lnTo>
                  <a:pt x="412819" y="511243"/>
                </a:lnTo>
                <a:lnTo>
                  <a:pt x="370079" y="531535"/>
                </a:lnTo>
                <a:lnTo>
                  <a:pt x="323664" y="544279"/>
                </a:lnTo>
                <a:lnTo>
                  <a:pt x="274349" y="548699"/>
                </a:lnTo>
                <a:lnTo>
                  <a:pt x="225035" y="544279"/>
                </a:lnTo>
                <a:lnTo>
                  <a:pt x="178620" y="531535"/>
                </a:lnTo>
                <a:lnTo>
                  <a:pt x="135880" y="511243"/>
                </a:lnTo>
                <a:lnTo>
                  <a:pt x="97589" y="484176"/>
                </a:lnTo>
                <a:lnTo>
                  <a:pt x="64523" y="451110"/>
                </a:lnTo>
                <a:lnTo>
                  <a:pt x="37456" y="412819"/>
                </a:lnTo>
                <a:lnTo>
                  <a:pt x="17164" y="370079"/>
                </a:lnTo>
                <a:lnTo>
                  <a:pt x="4420" y="323664"/>
                </a:lnTo>
                <a:lnTo>
                  <a:pt x="0" y="2743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9980" y="1567280"/>
            <a:ext cx="383540" cy="288290"/>
          </a:xfrm>
          <a:custGeom>
            <a:avLst/>
            <a:gdLst/>
            <a:ahLst/>
            <a:cxnLst/>
            <a:rect l="l" t="t" r="r" b="b"/>
            <a:pathLst>
              <a:path w="383540" h="288289">
                <a:moveTo>
                  <a:pt x="0" y="0"/>
                </a:moveTo>
                <a:lnTo>
                  <a:pt x="383014" y="28786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006" y="38546"/>
                </a:moveTo>
                <a:lnTo>
                  <a:pt x="0" y="25153"/>
                </a:lnTo>
                <a:lnTo>
                  <a:pt x="18904" y="0"/>
                </a:lnTo>
                <a:lnTo>
                  <a:pt x="44006" y="385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0" y="25153"/>
                </a:moveTo>
                <a:lnTo>
                  <a:pt x="44006" y="38546"/>
                </a:lnTo>
                <a:lnTo>
                  <a:pt x="18904" y="0"/>
                </a:lnTo>
                <a:lnTo>
                  <a:pt x="0" y="251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8880" y="2306335"/>
            <a:ext cx="450850" cy="264160"/>
          </a:xfrm>
          <a:custGeom>
            <a:avLst/>
            <a:gdLst/>
            <a:ahLst/>
            <a:cxnLst/>
            <a:rect l="l" t="t" r="r" b="b"/>
            <a:pathLst>
              <a:path w="450850" h="264160">
                <a:moveTo>
                  <a:pt x="0" y="263633"/>
                </a:moveTo>
                <a:lnTo>
                  <a:pt x="45047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0" y="8254"/>
                </a:lnTo>
                <a:lnTo>
                  <a:pt x="45252" y="0"/>
                </a:lnTo>
                <a:lnTo>
                  <a:pt x="15893" y="354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45252" y="0"/>
                </a:lnTo>
                <a:lnTo>
                  <a:pt x="0" y="8254"/>
                </a:lnTo>
                <a:lnTo>
                  <a:pt x="15893" y="3541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27025" y="2083474"/>
            <a:ext cx="553085" cy="0"/>
          </a:xfrm>
          <a:custGeom>
            <a:avLst/>
            <a:gdLst/>
            <a:ahLst/>
            <a:cxnLst/>
            <a:rect l="l" t="t" r="r" b="b"/>
            <a:pathLst>
              <a:path w="553085" h="0">
                <a:moveTo>
                  <a:pt x="0" y="0"/>
                </a:moveTo>
                <a:lnTo>
                  <a:pt x="553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45600" y="128890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87750" y="2293392"/>
            <a:ext cx="2429510" cy="1070610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marL="586740">
              <a:lnSpc>
                <a:spcPct val="100000"/>
              </a:lnSpc>
              <a:spcBef>
                <a:spcPts val="1330"/>
              </a:spcBef>
            </a:pPr>
            <a:r>
              <a:rPr dirty="0" sz="240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2400" spc="-5">
                <a:latin typeface="Arial"/>
                <a:cs typeface="Arial"/>
              </a:rPr>
              <a:t>(x,y,z are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scalars)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2150" y="167085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1525" y="1895510"/>
            <a:ext cx="173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45225" y="122741"/>
            <a:ext cx="774319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solidFill>
                  <a:srgbClr val="000000"/>
                </a:solidFill>
              </a:rPr>
              <a:t>Modularized implementation: forward </a:t>
            </a:r>
            <a:r>
              <a:rPr dirty="0" sz="2600">
                <a:solidFill>
                  <a:srgbClr val="000000"/>
                </a:solidFill>
              </a:rPr>
              <a:t>/ </a:t>
            </a:r>
            <a:r>
              <a:rPr dirty="0" sz="2600" spc="-5">
                <a:solidFill>
                  <a:srgbClr val="000000"/>
                </a:solidFill>
              </a:rPr>
              <a:t>backward</a:t>
            </a:r>
            <a:r>
              <a:rPr dirty="0" sz="2600" spc="-100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API</a:t>
            </a:r>
            <a:endParaRPr sz="2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7374" y="981826"/>
            <a:ext cx="6108574" cy="2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8324" y="1809125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274349"/>
                </a:moveTo>
                <a:lnTo>
                  <a:pt x="4420" y="225035"/>
                </a:lnTo>
                <a:lnTo>
                  <a:pt x="17164" y="178620"/>
                </a:lnTo>
                <a:lnTo>
                  <a:pt x="37456" y="135880"/>
                </a:lnTo>
                <a:lnTo>
                  <a:pt x="64523" y="97589"/>
                </a:lnTo>
                <a:lnTo>
                  <a:pt x="97589" y="64523"/>
                </a:lnTo>
                <a:lnTo>
                  <a:pt x="135880" y="37456"/>
                </a:lnTo>
                <a:lnTo>
                  <a:pt x="178620" y="17164"/>
                </a:lnTo>
                <a:lnTo>
                  <a:pt x="225035" y="4420"/>
                </a:lnTo>
                <a:lnTo>
                  <a:pt x="274349" y="0"/>
                </a:lnTo>
                <a:lnTo>
                  <a:pt x="328122" y="5320"/>
                </a:lnTo>
                <a:lnTo>
                  <a:pt x="379339" y="20883"/>
                </a:lnTo>
                <a:lnTo>
                  <a:pt x="426559" y="46094"/>
                </a:lnTo>
                <a:lnTo>
                  <a:pt x="468344" y="80355"/>
                </a:lnTo>
                <a:lnTo>
                  <a:pt x="502605" y="122140"/>
                </a:lnTo>
                <a:lnTo>
                  <a:pt x="527816" y="169360"/>
                </a:lnTo>
                <a:lnTo>
                  <a:pt x="543379" y="220577"/>
                </a:lnTo>
                <a:lnTo>
                  <a:pt x="548699" y="274349"/>
                </a:lnTo>
                <a:lnTo>
                  <a:pt x="544279" y="323664"/>
                </a:lnTo>
                <a:lnTo>
                  <a:pt x="531535" y="370079"/>
                </a:lnTo>
                <a:lnTo>
                  <a:pt x="511243" y="412819"/>
                </a:lnTo>
                <a:lnTo>
                  <a:pt x="484176" y="451110"/>
                </a:lnTo>
                <a:lnTo>
                  <a:pt x="451110" y="484176"/>
                </a:lnTo>
                <a:lnTo>
                  <a:pt x="412819" y="511243"/>
                </a:lnTo>
                <a:lnTo>
                  <a:pt x="370079" y="531535"/>
                </a:lnTo>
                <a:lnTo>
                  <a:pt x="323664" y="544279"/>
                </a:lnTo>
                <a:lnTo>
                  <a:pt x="274349" y="548699"/>
                </a:lnTo>
                <a:lnTo>
                  <a:pt x="225035" y="544279"/>
                </a:lnTo>
                <a:lnTo>
                  <a:pt x="178620" y="531535"/>
                </a:lnTo>
                <a:lnTo>
                  <a:pt x="135880" y="511243"/>
                </a:lnTo>
                <a:lnTo>
                  <a:pt x="97589" y="484176"/>
                </a:lnTo>
                <a:lnTo>
                  <a:pt x="64523" y="451110"/>
                </a:lnTo>
                <a:lnTo>
                  <a:pt x="37456" y="412819"/>
                </a:lnTo>
                <a:lnTo>
                  <a:pt x="17164" y="370079"/>
                </a:lnTo>
                <a:lnTo>
                  <a:pt x="4420" y="323664"/>
                </a:lnTo>
                <a:lnTo>
                  <a:pt x="0" y="2743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9980" y="1567280"/>
            <a:ext cx="383540" cy="288290"/>
          </a:xfrm>
          <a:custGeom>
            <a:avLst/>
            <a:gdLst/>
            <a:ahLst/>
            <a:cxnLst/>
            <a:rect l="l" t="t" r="r" b="b"/>
            <a:pathLst>
              <a:path w="383540" h="288289">
                <a:moveTo>
                  <a:pt x="0" y="0"/>
                </a:moveTo>
                <a:lnTo>
                  <a:pt x="383014" y="28786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006" y="38546"/>
                </a:moveTo>
                <a:lnTo>
                  <a:pt x="0" y="25153"/>
                </a:lnTo>
                <a:lnTo>
                  <a:pt x="18904" y="0"/>
                </a:lnTo>
                <a:lnTo>
                  <a:pt x="44006" y="385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0" y="25153"/>
                </a:moveTo>
                <a:lnTo>
                  <a:pt x="44006" y="38546"/>
                </a:lnTo>
                <a:lnTo>
                  <a:pt x="18904" y="0"/>
                </a:lnTo>
                <a:lnTo>
                  <a:pt x="0" y="251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880" y="2306335"/>
            <a:ext cx="450850" cy="264160"/>
          </a:xfrm>
          <a:custGeom>
            <a:avLst/>
            <a:gdLst/>
            <a:ahLst/>
            <a:cxnLst/>
            <a:rect l="l" t="t" r="r" b="b"/>
            <a:pathLst>
              <a:path w="450850" h="264160">
                <a:moveTo>
                  <a:pt x="0" y="263633"/>
                </a:moveTo>
                <a:lnTo>
                  <a:pt x="45047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0" y="8254"/>
                </a:lnTo>
                <a:lnTo>
                  <a:pt x="45252" y="0"/>
                </a:lnTo>
                <a:lnTo>
                  <a:pt x="15893" y="354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45252" y="0"/>
                </a:lnTo>
                <a:lnTo>
                  <a:pt x="0" y="8254"/>
                </a:lnTo>
                <a:lnTo>
                  <a:pt x="15893" y="3541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27025" y="2083474"/>
            <a:ext cx="553085" cy="0"/>
          </a:xfrm>
          <a:custGeom>
            <a:avLst/>
            <a:gdLst/>
            <a:ahLst/>
            <a:cxnLst/>
            <a:rect l="l" t="t" r="r" b="b"/>
            <a:pathLst>
              <a:path w="553085" h="0">
                <a:moveTo>
                  <a:pt x="0" y="0"/>
                </a:moveTo>
                <a:lnTo>
                  <a:pt x="553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5600" y="128890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7750" y="2293392"/>
            <a:ext cx="2429510" cy="1070610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marL="586740">
              <a:lnSpc>
                <a:spcPct val="100000"/>
              </a:lnSpc>
              <a:spcBef>
                <a:spcPts val="1330"/>
              </a:spcBef>
            </a:pPr>
            <a:r>
              <a:rPr dirty="0" sz="240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2400" spc="-5">
                <a:latin typeface="Arial"/>
                <a:cs typeface="Arial"/>
              </a:rPr>
              <a:t>(x,y,z are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scalars)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2150" y="167085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1525" y="1895510"/>
            <a:ext cx="173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5225" y="122741"/>
            <a:ext cx="774319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solidFill>
                  <a:srgbClr val="000000"/>
                </a:solidFill>
              </a:rPr>
              <a:t>Modularized implementation: forward </a:t>
            </a:r>
            <a:r>
              <a:rPr dirty="0" sz="2600">
                <a:solidFill>
                  <a:srgbClr val="000000"/>
                </a:solidFill>
              </a:rPr>
              <a:t>/ </a:t>
            </a:r>
            <a:r>
              <a:rPr dirty="0" sz="2600" spc="-5">
                <a:solidFill>
                  <a:srgbClr val="000000"/>
                </a:solidFill>
              </a:rPr>
              <a:t>backward</a:t>
            </a:r>
            <a:r>
              <a:rPr dirty="0" sz="2600" spc="-100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API</a:t>
            </a:r>
            <a:endParaRPr sz="2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25" y="122741"/>
            <a:ext cx="324866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solidFill>
                  <a:srgbClr val="000000"/>
                </a:solidFill>
              </a:rPr>
              <a:t>Example: </a:t>
            </a:r>
            <a:r>
              <a:rPr dirty="0" sz="2600" spc="-5">
                <a:solidFill>
                  <a:srgbClr val="000000"/>
                </a:solidFill>
              </a:rPr>
              <a:t>Caffe</a:t>
            </a:r>
            <a:r>
              <a:rPr dirty="0" sz="2600" spc="-90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layers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99325" y="677125"/>
            <a:ext cx="3614299" cy="346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11925" y="718850"/>
            <a:ext cx="3392803" cy="342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30499" y="4235977"/>
            <a:ext cx="13042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Caffe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BSD</a:t>
            </a:r>
            <a:r>
              <a:rPr dirty="0" sz="600" spc="-70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2-Clause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950" y="135975"/>
            <a:ext cx="2776224" cy="4115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97574" y="1303725"/>
            <a:ext cx="1581149" cy="619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92812" y="1298962"/>
            <a:ext cx="1590675" cy="628650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74" y="0"/>
                </a:lnTo>
                <a:lnTo>
                  <a:pt x="1590674" y="628649"/>
                </a:lnTo>
                <a:lnTo>
                  <a:pt x="0" y="6286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32375" y="2706750"/>
            <a:ext cx="1581149" cy="657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27613" y="2701987"/>
            <a:ext cx="1590675" cy="666750"/>
          </a:xfrm>
          <a:custGeom>
            <a:avLst/>
            <a:gdLst/>
            <a:ahLst/>
            <a:cxnLst/>
            <a:rect l="l" t="t" r="r" b="b"/>
            <a:pathLst>
              <a:path w="1590675" h="666750">
                <a:moveTo>
                  <a:pt x="0" y="0"/>
                </a:moveTo>
                <a:lnTo>
                  <a:pt x="1590674" y="0"/>
                </a:lnTo>
                <a:lnTo>
                  <a:pt x="1590674" y="666749"/>
                </a:lnTo>
                <a:lnTo>
                  <a:pt x="0" y="666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1524" y="688925"/>
            <a:ext cx="2680335" cy="1405255"/>
          </a:xfrm>
          <a:custGeom>
            <a:avLst/>
            <a:gdLst/>
            <a:ahLst/>
            <a:cxnLst/>
            <a:rect l="l" t="t" r="r" b="b"/>
            <a:pathLst>
              <a:path w="2680335" h="1405255">
                <a:moveTo>
                  <a:pt x="0" y="0"/>
                </a:moveTo>
                <a:lnTo>
                  <a:pt x="2680199" y="0"/>
                </a:lnTo>
                <a:lnTo>
                  <a:pt x="2680199" y="1404899"/>
                </a:lnTo>
                <a:lnTo>
                  <a:pt x="0" y="1404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1524" y="2135199"/>
            <a:ext cx="2680335" cy="1372235"/>
          </a:xfrm>
          <a:custGeom>
            <a:avLst/>
            <a:gdLst/>
            <a:ahLst/>
            <a:cxnLst/>
            <a:rect l="l" t="t" r="r" b="b"/>
            <a:pathLst>
              <a:path w="2680335" h="1372235">
                <a:moveTo>
                  <a:pt x="0" y="0"/>
                </a:moveTo>
                <a:lnTo>
                  <a:pt x="2680199" y="0"/>
                </a:lnTo>
                <a:lnTo>
                  <a:pt x="2680199" y="1372199"/>
                </a:lnTo>
                <a:lnTo>
                  <a:pt x="0" y="1372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57543" y="3035362"/>
            <a:ext cx="1475105" cy="118745"/>
          </a:xfrm>
          <a:custGeom>
            <a:avLst/>
            <a:gdLst/>
            <a:ahLst/>
            <a:cxnLst/>
            <a:rect l="l" t="t" r="r" b="b"/>
            <a:pathLst>
              <a:path w="1475104" h="118744">
                <a:moveTo>
                  <a:pt x="1474832" y="0"/>
                </a:moveTo>
                <a:lnTo>
                  <a:pt x="0" y="11813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14455" y="3137816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343" y="31364"/>
                </a:moveTo>
                <a:lnTo>
                  <a:pt x="0" y="19133"/>
                </a:lnTo>
                <a:lnTo>
                  <a:pt x="41831" y="0"/>
                </a:lnTo>
                <a:lnTo>
                  <a:pt x="44343" y="313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4455" y="3137816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831" y="0"/>
                </a:moveTo>
                <a:lnTo>
                  <a:pt x="0" y="19133"/>
                </a:lnTo>
                <a:lnTo>
                  <a:pt x="44343" y="31364"/>
                </a:lnTo>
                <a:lnTo>
                  <a:pt x="41831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68583" y="1613287"/>
            <a:ext cx="2329180" cy="215265"/>
          </a:xfrm>
          <a:custGeom>
            <a:avLst/>
            <a:gdLst/>
            <a:ahLst/>
            <a:cxnLst/>
            <a:rect l="l" t="t" r="r" b="b"/>
            <a:pathLst>
              <a:path w="2329179" h="215264">
                <a:moveTo>
                  <a:pt x="2328991" y="0"/>
                </a:moveTo>
                <a:lnTo>
                  <a:pt x="0" y="21465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25540" y="1812276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4486" y="31332"/>
                </a:moveTo>
                <a:lnTo>
                  <a:pt x="0" y="19633"/>
                </a:lnTo>
                <a:lnTo>
                  <a:pt x="41598" y="0"/>
                </a:lnTo>
                <a:lnTo>
                  <a:pt x="44486" y="31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5540" y="1812276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1598" y="0"/>
                </a:moveTo>
                <a:lnTo>
                  <a:pt x="0" y="19633"/>
                </a:lnTo>
                <a:lnTo>
                  <a:pt x="44486" y="31332"/>
                </a:lnTo>
                <a:lnTo>
                  <a:pt x="41598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86550" y="2826373"/>
            <a:ext cx="26765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6190" algn="l"/>
              </a:tabLst>
            </a:pPr>
            <a:r>
              <a:rPr dirty="0" sz="2200">
                <a:latin typeface="Arial"/>
                <a:cs typeface="Arial"/>
              </a:rPr>
              <a:t>*</a:t>
            </a:r>
            <a:r>
              <a:rPr dirty="0" sz="2200" spc="-5">
                <a:latin typeface="Arial"/>
                <a:cs typeface="Arial"/>
              </a:rPr>
              <a:t> top_diff	(chain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rule)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4300" y="4312177"/>
            <a:ext cx="13042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Caffe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BSD</a:t>
            </a:r>
            <a:r>
              <a:rPr dirty="0" sz="600" spc="-70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2-Clause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0042" y="122741"/>
            <a:ext cx="301117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solidFill>
                  <a:srgbClr val="000000"/>
                </a:solidFill>
              </a:rPr>
              <a:t>Caffe </a:t>
            </a:r>
            <a:r>
              <a:rPr dirty="0" sz="2600" spc="-10">
                <a:solidFill>
                  <a:srgbClr val="000000"/>
                </a:solidFill>
              </a:rPr>
              <a:t>Sigmoid</a:t>
            </a:r>
            <a:r>
              <a:rPr dirty="0" sz="2600" spc="-95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Layer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9837" y="1114900"/>
            <a:ext cx="1495424" cy="49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10312" y="1105374"/>
            <a:ext cx="1514475" cy="514350"/>
          </a:xfrm>
          <a:custGeom>
            <a:avLst/>
            <a:gdLst/>
            <a:ahLst/>
            <a:cxnLst/>
            <a:rect l="l" t="t" r="r" b="b"/>
            <a:pathLst>
              <a:path w="1514475" h="514350">
                <a:moveTo>
                  <a:pt x="0" y="0"/>
                </a:moveTo>
                <a:lnTo>
                  <a:pt x="1514474" y="0"/>
                </a:lnTo>
                <a:lnTo>
                  <a:pt x="1514474" y="514349"/>
                </a:lnTo>
                <a:lnTo>
                  <a:pt x="0" y="5143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71574" y="1310549"/>
            <a:ext cx="375285" cy="95821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dirty="0" sz="140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5600" y="1749400"/>
            <a:ext cx="543560" cy="307340"/>
          </a:xfrm>
          <a:custGeom>
            <a:avLst/>
            <a:gdLst/>
            <a:ahLst/>
            <a:cxnLst/>
            <a:rect l="l" t="t" r="r" b="b"/>
            <a:pathLst>
              <a:path w="543560" h="307339">
                <a:moveTo>
                  <a:pt x="0" y="0"/>
                </a:moveTo>
                <a:lnTo>
                  <a:pt x="543048" y="30697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10906" y="2042680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45371" y="34967"/>
                </a:moveTo>
                <a:lnTo>
                  <a:pt x="0" y="27391"/>
                </a:lnTo>
                <a:lnTo>
                  <a:pt x="15484" y="0"/>
                </a:lnTo>
                <a:lnTo>
                  <a:pt x="45371" y="349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10906" y="2042680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0" y="27391"/>
                </a:moveTo>
                <a:lnTo>
                  <a:pt x="45371" y="34967"/>
                </a:lnTo>
                <a:lnTo>
                  <a:pt x="15484" y="0"/>
                </a:lnTo>
                <a:lnTo>
                  <a:pt x="0" y="2739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3049" y="2396500"/>
            <a:ext cx="934085" cy="95821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2062" y="2430365"/>
            <a:ext cx="633095" cy="484505"/>
          </a:xfrm>
          <a:custGeom>
            <a:avLst/>
            <a:gdLst/>
            <a:ahLst/>
            <a:cxnLst/>
            <a:rect l="l" t="t" r="r" b="b"/>
            <a:pathLst>
              <a:path w="633094" h="484505">
                <a:moveTo>
                  <a:pt x="0" y="483984"/>
                </a:moveTo>
                <a:lnTo>
                  <a:pt x="632902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5407" y="2404108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3" y="38754"/>
                </a:moveTo>
                <a:lnTo>
                  <a:pt x="0" y="13759"/>
                </a:lnTo>
                <a:lnTo>
                  <a:pt x="43893" y="0"/>
                </a:lnTo>
                <a:lnTo>
                  <a:pt x="19113" y="387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45407" y="2404108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3" y="38754"/>
                </a:moveTo>
                <a:lnTo>
                  <a:pt x="43893" y="0"/>
                </a:lnTo>
                <a:lnTo>
                  <a:pt x="0" y="13759"/>
                </a:lnTo>
                <a:lnTo>
                  <a:pt x="19113" y="387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2004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2004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71012" y="2249374"/>
            <a:ext cx="1189355" cy="0"/>
          </a:xfrm>
          <a:custGeom>
            <a:avLst/>
            <a:gdLst/>
            <a:ahLst/>
            <a:cxnLst/>
            <a:rect l="l" t="t" r="r" b="b"/>
            <a:pathLst>
              <a:path w="1189354" h="0">
                <a:moveTo>
                  <a:pt x="0" y="0"/>
                </a:moveTo>
                <a:lnTo>
                  <a:pt x="118935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603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603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06025" y="1111861"/>
            <a:ext cx="4459824" cy="47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96500" y="1102336"/>
            <a:ext cx="4479290" cy="497205"/>
          </a:xfrm>
          <a:custGeom>
            <a:avLst/>
            <a:gdLst/>
            <a:ahLst/>
            <a:cxnLst/>
            <a:rect l="l" t="t" r="r" b="b"/>
            <a:pathLst>
              <a:path w="4479290" h="497205">
                <a:moveTo>
                  <a:pt x="0" y="0"/>
                </a:moveTo>
                <a:lnTo>
                  <a:pt x="4478874" y="0"/>
                </a:lnTo>
                <a:lnTo>
                  <a:pt x="4478874" y="497174"/>
                </a:lnTo>
                <a:lnTo>
                  <a:pt x="0" y="4971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9039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9039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664775" y="2108786"/>
            <a:ext cx="27432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Arial"/>
                <a:cs typeface="Arial"/>
              </a:rPr>
              <a:t>hinge  loss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5237" y="224937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4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59287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59287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84600" y="2509324"/>
            <a:ext cx="4798695" cy="668655"/>
          </a:xfrm>
          <a:custGeom>
            <a:avLst/>
            <a:gdLst/>
            <a:ahLst/>
            <a:cxnLst/>
            <a:rect l="l" t="t" r="r" b="b"/>
            <a:pathLst>
              <a:path w="4798695" h="668655">
                <a:moveTo>
                  <a:pt x="0" y="668249"/>
                </a:moveTo>
                <a:lnTo>
                  <a:pt x="4798199" y="668249"/>
                </a:lnTo>
                <a:lnTo>
                  <a:pt x="47981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67067" y="2466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67067" y="2466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6249" y="283257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609321" y="401143"/>
                </a:move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close/>
              </a:path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76249" y="283257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892256" y="2983868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04800" y="3360172"/>
            <a:ext cx="811199" cy="40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5274" y="3350647"/>
            <a:ext cx="830580" cy="424815"/>
          </a:xfrm>
          <a:custGeom>
            <a:avLst/>
            <a:gdLst/>
            <a:ahLst/>
            <a:cxnLst/>
            <a:rect l="l" t="t" r="r" b="b"/>
            <a:pathLst>
              <a:path w="830579" h="424814">
                <a:moveTo>
                  <a:pt x="0" y="0"/>
                </a:moveTo>
                <a:lnTo>
                  <a:pt x="830249" y="0"/>
                </a:lnTo>
                <a:lnTo>
                  <a:pt x="830249" y="424649"/>
                </a:lnTo>
                <a:lnTo>
                  <a:pt x="0" y="4246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80000" y="2046575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400243" y="249300"/>
                </a:moveTo>
                <a:lnTo>
                  <a:pt x="5356" y="249300"/>
                </a:lnTo>
                <a:lnTo>
                  <a:pt x="0" y="202799"/>
                </a:lnTo>
                <a:lnTo>
                  <a:pt x="5356" y="156299"/>
                </a:lnTo>
                <a:lnTo>
                  <a:pt x="20612" y="113613"/>
                </a:lnTo>
                <a:lnTo>
                  <a:pt x="44552" y="75958"/>
                </a:lnTo>
                <a:lnTo>
                  <a:pt x="75958" y="44552"/>
                </a:lnTo>
                <a:lnTo>
                  <a:pt x="113613" y="20612"/>
                </a:lnTo>
                <a:lnTo>
                  <a:pt x="156299" y="5356"/>
                </a:lnTo>
                <a:lnTo>
                  <a:pt x="202799" y="0"/>
                </a:lnTo>
                <a:lnTo>
                  <a:pt x="242549" y="3932"/>
                </a:lnTo>
                <a:lnTo>
                  <a:pt x="280408" y="15437"/>
                </a:lnTo>
                <a:lnTo>
                  <a:pt x="315313" y="34072"/>
                </a:lnTo>
                <a:lnTo>
                  <a:pt x="346201" y="59398"/>
                </a:lnTo>
                <a:lnTo>
                  <a:pt x="371527" y="90286"/>
                </a:lnTo>
                <a:lnTo>
                  <a:pt x="390162" y="125191"/>
                </a:lnTo>
                <a:lnTo>
                  <a:pt x="401667" y="163050"/>
                </a:lnTo>
                <a:lnTo>
                  <a:pt x="405599" y="202799"/>
                </a:lnTo>
                <a:lnTo>
                  <a:pt x="400243" y="249300"/>
                </a:lnTo>
                <a:close/>
              </a:path>
              <a:path w="405765" h="405764">
                <a:moveTo>
                  <a:pt x="384987" y="291986"/>
                </a:moveTo>
                <a:lnTo>
                  <a:pt x="20612" y="291986"/>
                </a:lnTo>
                <a:lnTo>
                  <a:pt x="5356" y="249300"/>
                </a:lnTo>
                <a:lnTo>
                  <a:pt x="400243" y="249300"/>
                </a:lnTo>
                <a:lnTo>
                  <a:pt x="384987" y="291986"/>
                </a:lnTo>
                <a:close/>
              </a:path>
              <a:path w="405765" h="405764">
                <a:moveTo>
                  <a:pt x="361047" y="329641"/>
                </a:moveTo>
                <a:lnTo>
                  <a:pt x="44552" y="329641"/>
                </a:lnTo>
                <a:lnTo>
                  <a:pt x="20612" y="291986"/>
                </a:lnTo>
                <a:lnTo>
                  <a:pt x="384987" y="291986"/>
                </a:lnTo>
                <a:lnTo>
                  <a:pt x="361047" y="329641"/>
                </a:lnTo>
                <a:close/>
              </a:path>
              <a:path w="405765" h="405764">
                <a:moveTo>
                  <a:pt x="329640" y="361047"/>
                </a:moveTo>
                <a:lnTo>
                  <a:pt x="75958" y="361047"/>
                </a:lnTo>
                <a:lnTo>
                  <a:pt x="44552" y="329641"/>
                </a:lnTo>
                <a:lnTo>
                  <a:pt x="361047" y="329641"/>
                </a:lnTo>
                <a:lnTo>
                  <a:pt x="329640" y="361047"/>
                </a:lnTo>
                <a:close/>
              </a:path>
              <a:path w="405765" h="405764">
                <a:moveTo>
                  <a:pt x="202799" y="405599"/>
                </a:moveTo>
                <a:lnTo>
                  <a:pt x="156299" y="400243"/>
                </a:lnTo>
                <a:lnTo>
                  <a:pt x="113613" y="384987"/>
                </a:lnTo>
                <a:lnTo>
                  <a:pt x="75958" y="361047"/>
                </a:lnTo>
                <a:lnTo>
                  <a:pt x="329640" y="361047"/>
                </a:lnTo>
                <a:lnTo>
                  <a:pt x="291986" y="384987"/>
                </a:lnTo>
                <a:lnTo>
                  <a:pt x="249300" y="400243"/>
                </a:lnTo>
                <a:lnTo>
                  <a:pt x="202799" y="4055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80000" y="2046575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0" y="202799"/>
                </a:moveTo>
                <a:lnTo>
                  <a:pt x="5356" y="156299"/>
                </a:lnTo>
                <a:lnTo>
                  <a:pt x="20612" y="113613"/>
                </a:lnTo>
                <a:lnTo>
                  <a:pt x="44552" y="75958"/>
                </a:lnTo>
                <a:lnTo>
                  <a:pt x="75958" y="44552"/>
                </a:lnTo>
                <a:lnTo>
                  <a:pt x="113613" y="20612"/>
                </a:lnTo>
                <a:lnTo>
                  <a:pt x="156299" y="5356"/>
                </a:lnTo>
                <a:lnTo>
                  <a:pt x="202799" y="0"/>
                </a:lnTo>
                <a:lnTo>
                  <a:pt x="242549" y="3932"/>
                </a:lnTo>
                <a:lnTo>
                  <a:pt x="280408" y="15437"/>
                </a:lnTo>
                <a:lnTo>
                  <a:pt x="315313" y="34072"/>
                </a:lnTo>
                <a:lnTo>
                  <a:pt x="346201" y="59398"/>
                </a:lnTo>
                <a:lnTo>
                  <a:pt x="371527" y="90286"/>
                </a:lnTo>
                <a:lnTo>
                  <a:pt x="390162" y="125191"/>
                </a:lnTo>
                <a:lnTo>
                  <a:pt x="401667" y="163050"/>
                </a:lnTo>
                <a:lnTo>
                  <a:pt x="405599" y="202799"/>
                </a:lnTo>
                <a:lnTo>
                  <a:pt x="400243" y="249300"/>
                </a:lnTo>
                <a:lnTo>
                  <a:pt x="384987" y="291986"/>
                </a:lnTo>
                <a:lnTo>
                  <a:pt x="361047" y="329641"/>
                </a:lnTo>
                <a:lnTo>
                  <a:pt x="329640" y="361047"/>
                </a:lnTo>
                <a:lnTo>
                  <a:pt x="291986" y="384987"/>
                </a:lnTo>
                <a:lnTo>
                  <a:pt x="249300" y="400243"/>
                </a:lnTo>
                <a:lnTo>
                  <a:pt x="202799" y="405599"/>
                </a:lnTo>
                <a:lnTo>
                  <a:pt x="156299" y="400243"/>
                </a:lnTo>
                <a:lnTo>
                  <a:pt x="113613" y="384987"/>
                </a:lnTo>
                <a:lnTo>
                  <a:pt x="75958" y="361047"/>
                </a:lnTo>
                <a:lnTo>
                  <a:pt x="44552" y="329641"/>
                </a:lnTo>
                <a:lnTo>
                  <a:pt x="20612" y="291986"/>
                </a:lnTo>
                <a:lnTo>
                  <a:pt x="5356" y="249300"/>
                </a:lnTo>
                <a:lnTo>
                  <a:pt x="0" y="2027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436725" y="2165428"/>
            <a:ext cx="927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37512" y="224937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4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915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915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738875" y="2110456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374425" y="1959556"/>
            <a:ext cx="815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s</a:t>
            </a:r>
            <a:r>
              <a:rPr dirty="0" sz="1400" spc="-105" b="1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(scores)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5026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Computational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graphs</a:t>
            </a:r>
            <a:endParaRPr sz="2800"/>
          </a:p>
        </p:txBody>
      </p:sp>
      <p:sp>
        <p:nvSpPr>
          <p:cNvPr id="42" name="object 42"/>
          <p:cNvSpPr txBox="1"/>
          <p:nvPr/>
        </p:nvSpPr>
        <p:spPr>
          <a:xfrm>
            <a:off x="2626674" y="2055709"/>
            <a:ext cx="173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800" y="1428575"/>
            <a:ext cx="5518274" cy="2949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6325" y="580824"/>
            <a:ext cx="5326380" cy="842644"/>
          </a:xfrm>
          <a:prstGeom prst="rect">
            <a:avLst/>
          </a:prstGeom>
        </p:spPr>
        <p:txBody>
          <a:bodyPr wrap="square" lIns="0" tIns="1263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200" spc="-5">
                <a:solidFill>
                  <a:srgbClr val="0000FF"/>
                </a:solidFill>
                <a:latin typeface="Arial"/>
                <a:cs typeface="Arial"/>
              </a:rPr>
              <a:t>Stage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your </a:t>
            </a:r>
            <a:r>
              <a:rPr dirty="0" sz="2200" spc="-5">
                <a:solidFill>
                  <a:srgbClr val="0000FF"/>
                </a:solidFill>
                <a:latin typeface="Arial"/>
                <a:cs typeface="Arial"/>
              </a:rPr>
              <a:t>forward/backward</a:t>
            </a:r>
            <a:r>
              <a:rPr dirty="0" sz="2200" spc="-1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00FF"/>
                </a:solidFill>
                <a:latin typeface="Arial"/>
                <a:cs typeface="Arial"/>
              </a:rPr>
              <a:t>computation!</a:t>
            </a:r>
            <a:endParaRPr sz="22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730"/>
              </a:spcBef>
            </a:pPr>
            <a:r>
              <a:rPr dirty="0" sz="1800" spc="-5">
                <a:latin typeface="Arial"/>
                <a:cs typeface="Arial"/>
              </a:rPr>
              <a:t>E.g. for the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SVM: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80524" y="1528250"/>
            <a:ext cx="4548023" cy="1607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75762" y="1523487"/>
            <a:ext cx="4558030" cy="1617345"/>
          </a:xfrm>
          <a:custGeom>
            <a:avLst/>
            <a:gdLst/>
            <a:ahLst/>
            <a:cxnLst/>
            <a:rect l="l" t="t" r="r" b="b"/>
            <a:pathLst>
              <a:path w="4558030" h="1617345">
                <a:moveTo>
                  <a:pt x="0" y="0"/>
                </a:moveTo>
                <a:lnTo>
                  <a:pt x="4557549" y="0"/>
                </a:lnTo>
                <a:lnTo>
                  <a:pt x="4557549" y="1617199"/>
                </a:lnTo>
                <a:lnTo>
                  <a:pt x="0" y="1617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27997" y="1180141"/>
            <a:ext cx="4273550" cy="956944"/>
          </a:xfrm>
          <a:custGeom>
            <a:avLst/>
            <a:gdLst/>
            <a:ahLst/>
            <a:cxnLst/>
            <a:rect l="l" t="t" r="r" b="b"/>
            <a:pathLst>
              <a:path w="4273550" h="956944">
                <a:moveTo>
                  <a:pt x="4273067" y="917243"/>
                </a:moveTo>
                <a:lnTo>
                  <a:pt x="4224524" y="894972"/>
                </a:lnTo>
                <a:lnTo>
                  <a:pt x="4169054" y="866791"/>
                </a:lnTo>
                <a:lnTo>
                  <a:pt x="4107113" y="833316"/>
                </a:lnTo>
                <a:lnTo>
                  <a:pt x="4039156" y="795164"/>
                </a:lnTo>
                <a:lnTo>
                  <a:pt x="4003062" y="774527"/>
                </a:lnTo>
                <a:lnTo>
                  <a:pt x="3965635" y="752952"/>
                </a:lnTo>
                <a:lnTo>
                  <a:pt x="3926931" y="730516"/>
                </a:lnTo>
                <a:lnTo>
                  <a:pt x="3887007" y="707296"/>
                </a:lnTo>
                <a:lnTo>
                  <a:pt x="3845919" y="683370"/>
                </a:lnTo>
                <a:lnTo>
                  <a:pt x="3803725" y="658815"/>
                </a:lnTo>
                <a:lnTo>
                  <a:pt x="3760482" y="633707"/>
                </a:lnTo>
                <a:lnTo>
                  <a:pt x="3716245" y="608123"/>
                </a:lnTo>
                <a:lnTo>
                  <a:pt x="3671073" y="582142"/>
                </a:lnTo>
                <a:lnTo>
                  <a:pt x="3625021" y="555840"/>
                </a:lnTo>
                <a:lnTo>
                  <a:pt x="3578147" y="529294"/>
                </a:lnTo>
                <a:lnTo>
                  <a:pt x="3530508" y="502581"/>
                </a:lnTo>
                <a:lnTo>
                  <a:pt x="3482159" y="475778"/>
                </a:lnTo>
                <a:lnTo>
                  <a:pt x="3433159" y="448963"/>
                </a:lnTo>
                <a:lnTo>
                  <a:pt x="3383564" y="422213"/>
                </a:lnTo>
                <a:lnTo>
                  <a:pt x="3333430" y="395604"/>
                </a:lnTo>
                <a:lnTo>
                  <a:pt x="3282816" y="369214"/>
                </a:lnTo>
                <a:lnTo>
                  <a:pt x="3231776" y="343120"/>
                </a:lnTo>
                <a:lnTo>
                  <a:pt x="3180369" y="317399"/>
                </a:lnTo>
                <a:lnTo>
                  <a:pt x="3128651" y="292128"/>
                </a:lnTo>
                <a:lnTo>
                  <a:pt x="3076678" y="267385"/>
                </a:lnTo>
                <a:lnTo>
                  <a:pt x="3024509" y="243245"/>
                </a:lnTo>
                <a:lnTo>
                  <a:pt x="2972199" y="219788"/>
                </a:lnTo>
                <a:lnTo>
                  <a:pt x="2919805" y="197088"/>
                </a:lnTo>
                <a:lnTo>
                  <a:pt x="2867384" y="175225"/>
                </a:lnTo>
                <a:lnTo>
                  <a:pt x="2814994" y="154275"/>
                </a:lnTo>
                <a:lnTo>
                  <a:pt x="2762690" y="134314"/>
                </a:lnTo>
                <a:lnTo>
                  <a:pt x="2710530" y="115420"/>
                </a:lnTo>
                <a:lnTo>
                  <a:pt x="2658570" y="97671"/>
                </a:lnTo>
                <a:lnTo>
                  <a:pt x="2606868" y="81143"/>
                </a:lnTo>
                <a:lnTo>
                  <a:pt x="2555480" y="65913"/>
                </a:lnTo>
                <a:lnTo>
                  <a:pt x="2504463" y="52059"/>
                </a:lnTo>
                <a:lnTo>
                  <a:pt x="2453873" y="39658"/>
                </a:lnTo>
                <a:lnTo>
                  <a:pt x="2403768" y="28786"/>
                </a:lnTo>
                <a:lnTo>
                  <a:pt x="2354205" y="19521"/>
                </a:lnTo>
                <a:lnTo>
                  <a:pt x="2305239" y="11941"/>
                </a:lnTo>
                <a:lnTo>
                  <a:pt x="2256929" y="6121"/>
                </a:lnTo>
                <a:lnTo>
                  <a:pt x="2209331" y="2139"/>
                </a:lnTo>
                <a:lnTo>
                  <a:pt x="2162502" y="73"/>
                </a:lnTo>
                <a:lnTo>
                  <a:pt x="2116497" y="0"/>
                </a:lnTo>
                <a:lnTo>
                  <a:pt x="2075594" y="1666"/>
                </a:lnTo>
                <a:lnTo>
                  <a:pt x="2033932" y="4944"/>
                </a:lnTo>
                <a:lnTo>
                  <a:pt x="1991553" y="9775"/>
                </a:lnTo>
                <a:lnTo>
                  <a:pt x="1948501" y="16106"/>
                </a:lnTo>
                <a:lnTo>
                  <a:pt x="1904820" y="23880"/>
                </a:lnTo>
                <a:lnTo>
                  <a:pt x="1860552" y="33040"/>
                </a:lnTo>
                <a:lnTo>
                  <a:pt x="1815743" y="43532"/>
                </a:lnTo>
                <a:lnTo>
                  <a:pt x="1770434" y="55298"/>
                </a:lnTo>
                <a:lnTo>
                  <a:pt x="1724670" y="68284"/>
                </a:lnTo>
                <a:lnTo>
                  <a:pt x="1678493" y="82434"/>
                </a:lnTo>
                <a:lnTo>
                  <a:pt x="1631948" y="97690"/>
                </a:lnTo>
                <a:lnTo>
                  <a:pt x="1585078" y="113999"/>
                </a:lnTo>
                <a:lnTo>
                  <a:pt x="1537925" y="131303"/>
                </a:lnTo>
                <a:lnTo>
                  <a:pt x="1490535" y="149547"/>
                </a:lnTo>
                <a:lnTo>
                  <a:pt x="1442949" y="168675"/>
                </a:lnTo>
                <a:lnTo>
                  <a:pt x="1395212" y="188630"/>
                </a:lnTo>
                <a:lnTo>
                  <a:pt x="1347366" y="209358"/>
                </a:lnTo>
                <a:lnTo>
                  <a:pt x="1299456" y="230803"/>
                </a:lnTo>
                <a:lnTo>
                  <a:pt x="1251525" y="252907"/>
                </a:lnTo>
                <a:lnTo>
                  <a:pt x="1203617" y="275616"/>
                </a:lnTo>
                <a:lnTo>
                  <a:pt x="1155773" y="298873"/>
                </a:lnTo>
                <a:lnTo>
                  <a:pt x="1108039" y="322623"/>
                </a:lnTo>
                <a:lnTo>
                  <a:pt x="1060458" y="346810"/>
                </a:lnTo>
                <a:lnTo>
                  <a:pt x="1013072" y="371378"/>
                </a:lnTo>
                <a:lnTo>
                  <a:pt x="965926" y="396271"/>
                </a:lnTo>
                <a:lnTo>
                  <a:pt x="919063" y="421432"/>
                </a:lnTo>
                <a:lnTo>
                  <a:pt x="872526" y="446807"/>
                </a:lnTo>
                <a:lnTo>
                  <a:pt x="824592" y="473324"/>
                </a:lnTo>
                <a:lnTo>
                  <a:pt x="777105" y="499947"/>
                </a:lnTo>
                <a:lnTo>
                  <a:pt x="730113" y="526615"/>
                </a:lnTo>
                <a:lnTo>
                  <a:pt x="683667" y="553265"/>
                </a:lnTo>
                <a:lnTo>
                  <a:pt x="637814" y="579834"/>
                </a:lnTo>
                <a:lnTo>
                  <a:pt x="592603" y="606260"/>
                </a:lnTo>
                <a:lnTo>
                  <a:pt x="548083" y="632480"/>
                </a:lnTo>
                <a:lnTo>
                  <a:pt x="504302" y="658431"/>
                </a:lnTo>
                <a:lnTo>
                  <a:pt x="461308" y="684051"/>
                </a:lnTo>
                <a:lnTo>
                  <a:pt x="419152" y="709277"/>
                </a:lnTo>
                <a:lnTo>
                  <a:pt x="377881" y="734047"/>
                </a:lnTo>
                <a:lnTo>
                  <a:pt x="337543" y="758298"/>
                </a:lnTo>
                <a:lnTo>
                  <a:pt x="298189" y="781968"/>
                </a:lnTo>
                <a:lnTo>
                  <a:pt x="248577" y="811766"/>
                </a:lnTo>
                <a:lnTo>
                  <a:pt x="200814" y="840337"/>
                </a:lnTo>
                <a:lnTo>
                  <a:pt x="155008" y="867546"/>
                </a:lnTo>
                <a:lnTo>
                  <a:pt x="111265" y="893253"/>
                </a:lnTo>
                <a:lnTo>
                  <a:pt x="69693" y="917321"/>
                </a:lnTo>
                <a:lnTo>
                  <a:pt x="32785" y="938275"/>
                </a:lnTo>
                <a:lnTo>
                  <a:pt x="9335" y="951321"/>
                </a:lnTo>
                <a:lnTo>
                  <a:pt x="0" y="95644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0946" y="2108537"/>
            <a:ext cx="91440" cy="67310"/>
          </a:xfrm>
          <a:custGeom>
            <a:avLst/>
            <a:gdLst/>
            <a:ahLst/>
            <a:cxnLst/>
            <a:rect l="l" t="t" r="r" b="b"/>
            <a:pathLst>
              <a:path w="91439" h="67310">
                <a:moveTo>
                  <a:pt x="0" y="67246"/>
                </a:moveTo>
                <a:lnTo>
                  <a:pt x="62782" y="0"/>
                </a:lnTo>
                <a:lnTo>
                  <a:pt x="91319" y="56088"/>
                </a:lnTo>
                <a:lnTo>
                  <a:pt x="0" y="672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0946" y="2108537"/>
            <a:ext cx="91440" cy="67310"/>
          </a:xfrm>
          <a:custGeom>
            <a:avLst/>
            <a:gdLst/>
            <a:ahLst/>
            <a:cxnLst/>
            <a:rect l="l" t="t" r="r" b="b"/>
            <a:pathLst>
              <a:path w="91439" h="67310">
                <a:moveTo>
                  <a:pt x="62782" y="0"/>
                </a:moveTo>
                <a:lnTo>
                  <a:pt x="0" y="67246"/>
                </a:lnTo>
                <a:lnTo>
                  <a:pt x="91319" y="56088"/>
                </a:lnTo>
                <a:lnTo>
                  <a:pt x="62782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54450" y="1303374"/>
            <a:ext cx="0" cy="151130"/>
          </a:xfrm>
          <a:custGeom>
            <a:avLst/>
            <a:gdLst/>
            <a:ahLst/>
            <a:cxnLst/>
            <a:rect l="l" t="t" r="r" b="b"/>
            <a:pathLst>
              <a:path w="0" h="151130">
                <a:moveTo>
                  <a:pt x="0" y="151049"/>
                </a:moveTo>
                <a:lnTo>
                  <a:pt x="0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38717" y="12601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38717" y="12601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834700" y="977213"/>
            <a:ext cx="657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9900"/>
                </a:solidFill>
                <a:latin typeface="Arial"/>
                <a:cs typeface="Arial"/>
              </a:rPr>
              <a:t>margins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5550" y="1461884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 h="0">
                <a:moveTo>
                  <a:pt x="0" y="0"/>
                </a:moveTo>
                <a:lnTo>
                  <a:pt x="1592099" y="0"/>
                </a:lnTo>
              </a:path>
            </a:pathLst>
          </a:custGeom>
          <a:ln w="9524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27402" y="1140449"/>
            <a:ext cx="5972810" cy="1217930"/>
          </a:xfrm>
          <a:custGeom>
            <a:avLst/>
            <a:gdLst/>
            <a:ahLst/>
            <a:cxnLst/>
            <a:rect l="l" t="t" r="r" b="b"/>
            <a:pathLst>
              <a:path w="5972809" h="1217930">
                <a:moveTo>
                  <a:pt x="5972260" y="0"/>
                </a:moveTo>
                <a:lnTo>
                  <a:pt x="5918579" y="3028"/>
                </a:lnTo>
                <a:lnTo>
                  <a:pt x="5858790" y="5877"/>
                </a:lnTo>
                <a:lnTo>
                  <a:pt x="5793188" y="8577"/>
                </a:lnTo>
                <a:lnTo>
                  <a:pt x="5722066" y="11155"/>
                </a:lnTo>
                <a:lnTo>
                  <a:pt x="5645720" y="13642"/>
                </a:lnTo>
                <a:lnTo>
                  <a:pt x="5605680" y="14859"/>
                </a:lnTo>
                <a:lnTo>
                  <a:pt x="5564444" y="16065"/>
                </a:lnTo>
                <a:lnTo>
                  <a:pt x="5522048" y="17261"/>
                </a:lnTo>
                <a:lnTo>
                  <a:pt x="5478531" y="18453"/>
                </a:lnTo>
                <a:lnTo>
                  <a:pt x="5433928" y="19643"/>
                </a:lnTo>
                <a:lnTo>
                  <a:pt x="5388276" y="20836"/>
                </a:lnTo>
                <a:lnTo>
                  <a:pt x="5341613" y="22034"/>
                </a:lnTo>
                <a:lnTo>
                  <a:pt x="5293974" y="23241"/>
                </a:lnTo>
                <a:lnTo>
                  <a:pt x="5245398" y="24462"/>
                </a:lnTo>
                <a:lnTo>
                  <a:pt x="5195919" y="25699"/>
                </a:lnTo>
                <a:lnTo>
                  <a:pt x="5145576" y="26956"/>
                </a:lnTo>
                <a:lnTo>
                  <a:pt x="5094406" y="28238"/>
                </a:lnTo>
                <a:lnTo>
                  <a:pt x="5042444" y="29546"/>
                </a:lnTo>
                <a:lnTo>
                  <a:pt x="4989727" y="30886"/>
                </a:lnTo>
                <a:lnTo>
                  <a:pt x="4936293" y="32260"/>
                </a:lnTo>
                <a:lnTo>
                  <a:pt x="4882179" y="33672"/>
                </a:lnTo>
                <a:lnTo>
                  <a:pt x="4827420" y="35126"/>
                </a:lnTo>
                <a:lnTo>
                  <a:pt x="4772054" y="36626"/>
                </a:lnTo>
                <a:lnTo>
                  <a:pt x="4716118" y="38174"/>
                </a:lnTo>
                <a:lnTo>
                  <a:pt x="4659648" y="39775"/>
                </a:lnTo>
                <a:lnTo>
                  <a:pt x="4602682" y="41433"/>
                </a:lnTo>
                <a:lnTo>
                  <a:pt x="4545255" y="43150"/>
                </a:lnTo>
                <a:lnTo>
                  <a:pt x="4487406" y="44931"/>
                </a:lnTo>
                <a:lnTo>
                  <a:pt x="4429170" y="46779"/>
                </a:lnTo>
                <a:lnTo>
                  <a:pt x="4370584" y="48697"/>
                </a:lnTo>
                <a:lnTo>
                  <a:pt x="4311685" y="50690"/>
                </a:lnTo>
                <a:lnTo>
                  <a:pt x="4252510" y="52760"/>
                </a:lnTo>
                <a:lnTo>
                  <a:pt x="4193096" y="54912"/>
                </a:lnTo>
                <a:lnTo>
                  <a:pt x="4133480" y="57149"/>
                </a:lnTo>
                <a:lnTo>
                  <a:pt x="4073698" y="59475"/>
                </a:lnTo>
                <a:lnTo>
                  <a:pt x="4013787" y="61893"/>
                </a:lnTo>
                <a:lnTo>
                  <a:pt x="3953784" y="64407"/>
                </a:lnTo>
                <a:lnTo>
                  <a:pt x="3893725" y="67020"/>
                </a:lnTo>
                <a:lnTo>
                  <a:pt x="3833648" y="69736"/>
                </a:lnTo>
                <a:lnTo>
                  <a:pt x="3773590" y="72560"/>
                </a:lnTo>
                <a:lnTo>
                  <a:pt x="3713586" y="75493"/>
                </a:lnTo>
                <a:lnTo>
                  <a:pt x="3653674" y="78540"/>
                </a:lnTo>
                <a:lnTo>
                  <a:pt x="3593891" y="81705"/>
                </a:lnTo>
                <a:lnTo>
                  <a:pt x="3534273" y="84991"/>
                </a:lnTo>
                <a:lnTo>
                  <a:pt x="3474858" y="88402"/>
                </a:lnTo>
                <a:lnTo>
                  <a:pt x="3415682" y="91940"/>
                </a:lnTo>
                <a:lnTo>
                  <a:pt x="3356781" y="95611"/>
                </a:lnTo>
                <a:lnTo>
                  <a:pt x="3298193" y="99418"/>
                </a:lnTo>
                <a:lnTo>
                  <a:pt x="3239954" y="103363"/>
                </a:lnTo>
                <a:lnTo>
                  <a:pt x="3182102" y="107451"/>
                </a:lnTo>
                <a:lnTo>
                  <a:pt x="3124672" y="111686"/>
                </a:lnTo>
                <a:lnTo>
                  <a:pt x="3067702" y="116070"/>
                </a:lnTo>
                <a:lnTo>
                  <a:pt x="3011229" y="120608"/>
                </a:lnTo>
                <a:lnTo>
                  <a:pt x="2955289" y="125303"/>
                </a:lnTo>
                <a:lnTo>
                  <a:pt x="2899920" y="130159"/>
                </a:lnTo>
                <a:lnTo>
                  <a:pt x="2845157" y="135180"/>
                </a:lnTo>
                <a:lnTo>
                  <a:pt x="2791038" y="140368"/>
                </a:lnTo>
                <a:lnTo>
                  <a:pt x="2737599" y="145728"/>
                </a:lnTo>
                <a:lnTo>
                  <a:pt x="2684878" y="151263"/>
                </a:lnTo>
                <a:lnTo>
                  <a:pt x="2632910" y="156976"/>
                </a:lnTo>
                <a:lnTo>
                  <a:pt x="2581734" y="162872"/>
                </a:lnTo>
                <a:lnTo>
                  <a:pt x="2531385" y="168954"/>
                </a:lnTo>
                <a:lnTo>
                  <a:pt x="2481901" y="175226"/>
                </a:lnTo>
                <a:lnTo>
                  <a:pt x="2433318" y="181691"/>
                </a:lnTo>
                <a:lnTo>
                  <a:pt x="2385673" y="188353"/>
                </a:lnTo>
                <a:lnTo>
                  <a:pt x="2339003" y="195215"/>
                </a:lnTo>
                <a:lnTo>
                  <a:pt x="2293345" y="202281"/>
                </a:lnTo>
                <a:lnTo>
                  <a:pt x="2248734" y="209554"/>
                </a:lnTo>
                <a:lnTo>
                  <a:pt x="2205210" y="217039"/>
                </a:lnTo>
                <a:lnTo>
                  <a:pt x="2162807" y="224739"/>
                </a:lnTo>
                <a:lnTo>
                  <a:pt x="2121562" y="232657"/>
                </a:lnTo>
                <a:lnTo>
                  <a:pt x="2081514" y="240797"/>
                </a:lnTo>
                <a:lnTo>
                  <a:pt x="2029340" y="252135"/>
                </a:lnTo>
                <a:lnTo>
                  <a:pt x="1977541" y="264221"/>
                </a:lnTo>
                <a:lnTo>
                  <a:pt x="1926122" y="277027"/>
                </a:lnTo>
                <a:lnTo>
                  <a:pt x="1875092" y="290524"/>
                </a:lnTo>
                <a:lnTo>
                  <a:pt x="1824458" y="304685"/>
                </a:lnTo>
                <a:lnTo>
                  <a:pt x="1774226" y="319481"/>
                </a:lnTo>
                <a:lnTo>
                  <a:pt x="1724405" y="334885"/>
                </a:lnTo>
                <a:lnTo>
                  <a:pt x="1675002" y="350868"/>
                </a:lnTo>
                <a:lnTo>
                  <a:pt x="1626024" y="367403"/>
                </a:lnTo>
                <a:lnTo>
                  <a:pt x="1577478" y="384462"/>
                </a:lnTo>
                <a:lnTo>
                  <a:pt x="1529371" y="402017"/>
                </a:lnTo>
                <a:lnTo>
                  <a:pt x="1481712" y="420039"/>
                </a:lnTo>
                <a:lnTo>
                  <a:pt x="1434507" y="438501"/>
                </a:lnTo>
                <a:lnTo>
                  <a:pt x="1387763" y="457374"/>
                </a:lnTo>
                <a:lnTo>
                  <a:pt x="1341488" y="476632"/>
                </a:lnTo>
                <a:lnTo>
                  <a:pt x="1295689" y="496245"/>
                </a:lnTo>
                <a:lnTo>
                  <a:pt x="1250373" y="516187"/>
                </a:lnTo>
                <a:lnTo>
                  <a:pt x="1205548" y="536428"/>
                </a:lnTo>
                <a:lnTo>
                  <a:pt x="1161221" y="556941"/>
                </a:lnTo>
                <a:lnTo>
                  <a:pt x="1117399" y="577698"/>
                </a:lnTo>
                <a:lnTo>
                  <a:pt x="1074090" y="598671"/>
                </a:lnTo>
                <a:lnTo>
                  <a:pt x="1031301" y="619832"/>
                </a:lnTo>
                <a:lnTo>
                  <a:pt x="989039" y="641153"/>
                </a:lnTo>
                <a:lnTo>
                  <a:pt x="947311" y="662606"/>
                </a:lnTo>
                <a:lnTo>
                  <a:pt x="906126" y="684163"/>
                </a:lnTo>
                <a:lnTo>
                  <a:pt x="865489" y="705796"/>
                </a:lnTo>
                <a:lnTo>
                  <a:pt x="825409" y="727477"/>
                </a:lnTo>
                <a:lnTo>
                  <a:pt x="785892" y="749179"/>
                </a:lnTo>
                <a:lnTo>
                  <a:pt x="746946" y="770872"/>
                </a:lnTo>
                <a:lnTo>
                  <a:pt x="696494" y="799409"/>
                </a:lnTo>
                <a:lnTo>
                  <a:pt x="647063" y="827820"/>
                </a:lnTo>
                <a:lnTo>
                  <a:pt x="598670" y="856040"/>
                </a:lnTo>
                <a:lnTo>
                  <a:pt x="551332" y="884006"/>
                </a:lnTo>
                <a:lnTo>
                  <a:pt x="505066" y="911654"/>
                </a:lnTo>
                <a:lnTo>
                  <a:pt x="459888" y="938919"/>
                </a:lnTo>
                <a:lnTo>
                  <a:pt x="415816" y="965737"/>
                </a:lnTo>
                <a:lnTo>
                  <a:pt x="372865" y="992045"/>
                </a:lnTo>
                <a:lnTo>
                  <a:pt x="331054" y="1017778"/>
                </a:lnTo>
                <a:lnTo>
                  <a:pt x="290397" y="1042872"/>
                </a:lnTo>
                <a:lnTo>
                  <a:pt x="250913" y="1067263"/>
                </a:lnTo>
                <a:lnTo>
                  <a:pt x="208853" y="1093205"/>
                </a:lnTo>
                <a:lnTo>
                  <a:pt x="168255" y="1118133"/>
                </a:lnTo>
                <a:lnTo>
                  <a:pt x="129139" y="1141963"/>
                </a:lnTo>
                <a:lnTo>
                  <a:pt x="91529" y="1164609"/>
                </a:lnTo>
                <a:lnTo>
                  <a:pt x="55446" y="1185986"/>
                </a:lnTo>
                <a:lnTo>
                  <a:pt x="12524" y="1210793"/>
                </a:lnTo>
                <a:lnTo>
                  <a:pt x="2177" y="1216644"/>
                </a:lnTo>
                <a:lnTo>
                  <a:pt x="0" y="1217863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50801" y="2330433"/>
            <a:ext cx="91440" cy="68580"/>
          </a:xfrm>
          <a:custGeom>
            <a:avLst/>
            <a:gdLst/>
            <a:ahLst/>
            <a:cxnLst/>
            <a:rect l="l" t="t" r="r" b="b"/>
            <a:pathLst>
              <a:path w="91439" h="68580">
                <a:moveTo>
                  <a:pt x="0" y="67955"/>
                </a:moveTo>
                <a:lnTo>
                  <a:pt x="62014" y="0"/>
                </a:lnTo>
                <a:lnTo>
                  <a:pt x="91186" y="55760"/>
                </a:lnTo>
                <a:lnTo>
                  <a:pt x="0" y="6795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50801" y="2330433"/>
            <a:ext cx="91440" cy="68580"/>
          </a:xfrm>
          <a:custGeom>
            <a:avLst/>
            <a:gdLst/>
            <a:ahLst/>
            <a:cxnLst/>
            <a:rect l="l" t="t" r="r" b="b"/>
            <a:pathLst>
              <a:path w="91439" h="68580">
                <a:moveTo>
                  <a:pt x="62014" y="0"/>
                </a:moveTo>
                <a:lnTo>
                  <a:pt x="0" y="67955"/>
                </a:lnTo>
                <a:lnTo>
                  <a:pt x="91186" y="55760"/>
                </a:lnTo>
                <a:lnTo>
                  <a:pt x="62014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63296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In </a:t>
            </a:r>
            <a:r>
              <a:rPr dirty="0" sz="2800" spc="-10">
                <a:solidFill>
                  <a:srgbClr val="000000"/>
                </a:solidFill>
              </a:rPr>
              <a:t>Assignment </a:t>
            </a:r>
            <a:r>
              <a:rPr dirty="0" sz="2800" spc="-5">
                <a:solidFill>
                  <a:srgbClr val="000000"/>
                </a:solidFill>
              </a:rPr>
              <a:t>1: Writing </a:t>
            </a:r>
            <a:r>
              <a:rPr dirty="0" sz="2800" spc="-10">
                <a:solidFill>
                  <a:srgbClr val="000000"/>
                </a:solidFill>
              </a:rPr>
              <a:t>SVM </a:t>
            </a:r>
            <a:r>
              <a:rPr dirty="0" sz="2800">
                <a:solidFill>
                  <a:srgbClr val="000000"/>
                </a:solidFill>
              </a:rPr>
              <a:t>/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Softmax</a:t>
            </a:r>
            <a:endParaRPr sz="2800"/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649" y="836930"/>
            <a:ext cx="7705725" cy="3061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9095" marR="85090" indent="-366395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"/>
                <a:cs typeface="Arial"/>
              </a:rPr>
              <a:t>neural nets will be </a:t>
            </a:r>
            <a:r>
              <a:rPr dirty="0" sz="1800">
                <a:latin typeface="Arial"/>
                <a:cs typeface="Arial"/>
              </a:rPr>
              <a:t>very </a:t>
            </a:r>
            <a:r>
              <a:rPr dirty="0" sz="1800" spc="-5">
                <a:latin typeface="Arial"/>
                <a:cs typeface="Arial"/>
              </a:rPr>
              <a:t>large: impractical to write down gradient formula  by hand for all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  <a:p>
            <a:pPr marL="379095" marR="633095" indent="-366395">
              <a:lnSpc>
                <a:spcPct val="1006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backpropagation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recursive application of the </a:t>
            </a:r>
            <a:r>
              <a:rPr dirty="0" sz="1800">
                <a:latin typeface="Arial"/>
                <a:cs typeface="Arial"/>
              </a:rPr>
              <a:t>chain </a:t>
            </a:r>
            <a:r>
              <a:rPr dirty="0" sz="1800" spc="-5">
                <a:latin typeface="Arial"/>
                <a:cs typeface="Arial"/>
              </a:rPr>
              <a:t>rule along </a:t>
            </a:r>
            <a:r>
              <a:rPr dirty="0" sz="1800">
                <a:latin typeface="Arial"/>
                <a:cs typeface="Arial"/>
              </a:rPr>
              <a:t>a  computational </a:t>
            </a:r>
            <a:r>
              <a:rPr dirty="0" sz="1800" spc="-5">
                <a:latin typeface="Arial"/>
                <a:cs typeface="Arial"/>
              </a:rPr>
              <a:t>graph to </a:t>
            </a:r>
            <a:r>
              <a:rPr dirty="0" sz="1800">
                <a:latin typeface="Arial"/>
                <a:cs typeface="Arial"/>
              </a:rPr>
              <a:t>compute </a:t>
            </a:r>
            <a:r>
              <a:rPr dirty="0" sz="1800" spc="-5">
                <a:latin typeface="Arial"/>
                <a:cs typeface="Arial"/>
              </a:rPr>
              <a:t>the gradients of all  inputs/parameters/intermediates</a:t>
            </a:r>
            <a:endParaRPr sz="1800">
              <a:latin typeface="Arial"/>
              <a:cs typeface="Arial"/>
            </a:endParaRPr>
          </a:p>
          <a:p>
            <a:pPr marL="379095" marR="5080" indent="-366395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"/>
                <a:cs typeface="Arial"/>
              </a:rPr>
              <a:t>implementations maintain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graph </a:t>
            </a:r>
            <a:r>
              <a:rPr dirty="0" sz="1800">
                <a:latin typeface="Arial"/>
                <a:cs typeface="Arial"/>
              </a:rPr>
              <a:t>structure, </a:t>
            </a:r>
            <a:r>
              <a:rPr dirty="0" sz="1800" spc="-5">
                <a:latin typeface="Arial"/>
                <a:cs typeface="Arial"/>
              </a:rPr>
              <a:t>where the nodes implement  the </a:t>
            </a:r>
            <a:r>
              <a:rPr dirty="0" sz="1800" spc="-5" b="1">
                <a:latin typeface="Arial"/>
                <a:cs typeface="Arial"/>
              </a:rPr>
              <a:t>forward</a:t>
            </a:r>
            <a:r>
              <a:rPr dirty="0" sz="1800" spc="-5">
                <a:latin typeface="Arial"/>
                <a:cs typeface="Arial"/>
              </a:rPr>
              <a:t>() </a:t>
            </a:r>
            <a:r>
              <a:rPr dirty="0" sz="1800">
                <a:latin typeface="Arial"/>
                <a:cs typeface="Arial"/>
              </a:rPr>
              <a:t>/ </a:t>
            </a:r>
            <a:r>
              <a:rPr dirty="0" sz="1800" spc="-5" b="1">
                <a:latin typeface="Arial"/>
                <a:cs typeface="Arial"/>
              </a:rPr>
              <a:t>backward</a:t>
            </a:r>
            <a:r>
              <a:rPr dirty="0" sz="1800" spc="-5">
                <a:latin typeface="Arial"/>
                <a:cs typeface="Arial"/>
              </a:rPr>
              <a:t>()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  <a:p>
            <a:pPr marL="379095" marR="410209" indent="-366395">
              <a:lnSpc>
                <a:spcPct val="1006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forward</a:t>
            </a:r>
            <a:r>
              <a:rPr dirty="0" sz="1800" spc="-5">
                <a:latin typeface="Arial"/>
                <a:cs typeface="Arial"/>
              </a:rPr>
              <a:t>: </a:t>
            </a:r>
            <a:r>
              <a:rPr dirty="0" sz="1800">
                <a:latin typeface="Arial"/>
                <a:cs typeface="Arial"/>
              </a:rPr>
              <a:t>compute </a:t>
            </a:r>
            <a:r>
              <a:rPr dirty="0" sz="1800" spc="-5">
                <a:latin typeface="Arial"/>
                <a:cs typeface="Arial"/>
              </a:rPr>
              <a:t>result of an operation and </a:t>
            </a:r>
            <a:r>
              <a:rPr dirty="0" sz="1800">
                <a:latin typeface="Arial"/>
                <a:cs typeface="Arial"/>
              </a:rPr>
              <a:t>save </a:t>
            </a:r>
            <a:r>
              <a:rPr dirty="0" sz="1800" spc="-5">
                <a:latin typeface="Arial"/>
                <a:cs typeface="Arial"/>
              </a:rPr>
              <a:t>any intermediates  needed for gradient </a:t>
            </a:r>
            <a:r>
              <a:rPr dirty="0" sz="1800">
                <a:latin typeface="Arial"/>
                <a:cs typeface="Arial"/>
              </a:rPr>
              <a:t>computation </a:t>
            </a:r>
            <a:r>
              <a:rPr dirty="0" sz="1800" spc="-5">
                <a:latin typeface="Arial"/>
                <a:cs typeface="Arial"/>
              </a:rPr>
              <a:t>in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L="379095" marR="591185" indent="-366395">
              <a:lnSpc>
                <a:spcPct val="1006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 b="1">
                <a:latin typeface="Arial"/>
                <a:cs typeface="Arial"/>
              </a:rPr>
              <a:t>backward</a:t>
            </a:r>
            <a:r>
              <a:rPr dirty="0" sz="1800" spc="-5">
                <a:latin typeface="Arial"/>
                <a:cs typeface="Arial"/>
              </a:rPr>
              <a:t>: apply the </a:t>
            </a:r>
            <a:r>
              <a:rPr dirty="0" sz="1800">
                <a:latin typeface="Arial"/>
                <a:cs typeface="Arial"/>
              </a:rPr>
              <a:t>chain </a:t>
            </a:r>
            <a:r>
              <a:rPr dirty="0" sz="1800" spc="-5">
                <a:latin typeface="Arial"/>
                <a:cs typeface="Arial"/>
              </a:rPr>
              <a:t>rule to </a:t>
            </a:r>
            <a:r>
              <a:rPr dirty="0" sz="1800">
                <a:latin typeface="Arial"/>
                <a:cs typeface="Arial"/>
              </a:rPr>
              <a:t>compute </a:t>
            </a:r>
            <a:r>
              <a:rPr dirty="0" sz="1800" spc="-5">
                <a:latin typeface="Arial"/>
                <a:cs typeface="Arial"/>
              </a:rPr>
              <a:t>the gradient of the loss  function with respect to the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inputs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28244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Summary </a:t>
            </a:r>
            <a:r>
              <a:rPr dirty="0" sz="2800">
                <a:solidFill>
                  <a:srgbClr val="000000"/>
                </a:solidFill>
              </a:rPr>
              <a:t>so</a:t>
            </a:r>
            <a:r>
              <a:rPr dirty="0" sz="2800" spc="-9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far...</a:t>
            </a:r>
            <a:endParaRPr sz="2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30" y="2264536"/>
            <a:ext cx="45961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00"/>
                </a:solidFill>
              </a:rPr>
              <a:t>Next: Neural</a:t>
            </a:r>
            <a:r>
              <a:rPr dirty="0" sz="3600" spc="-95">
                <a:solidFill>
                  <a:srgbClr val="000000"/>
                </a:solidFill>
              </a:rPr>
              <a:t> </a:t>
            </a:r>
            <a:r>
              <a:rPr dirty="0" sz="3600" spc="-5">
                <a:solidFill>
                  <a:srgbClr val="000000"/>
                </a:solidFill>
              </a:rPr>
              <a:t>Networks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61664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Neural networks: without the brain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000000"/>
                </a:solidFill>
              </a:rPr>
              <a:t>stuff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2775" y="1374258"/>
            <a:ext cx="41897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(</a:t>
            </a:r>
            <a:r>
              <a:rPr dirty="0" sz="2400" spc="-5" b="1">
                <a:latin typeface="Arial"/>
                <a:cs typeface="Arial"/>
              </a:rPr>
              <a:t>Before</a:t>
            </a:r>
            <a:r>
              <a:rPr dirty="0" sz="2400" spc="-5">
                <a:latin typeface="Arial"/>
                <a:cs typeface="Arial"/>
              </a:rPr>
              <a:t>) Linear </a:t>
            </a:r>
            <a:r>
              <a:rPr dirty="0" sz="2400">
                <a:latin typeface="Arial"/>
                <a:cs typeface="Arial"/>
              </a:rPr>
              <a:t>score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0774" y="1163118"/>
            <a:ext cx="4191635" cy="1179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(</a:t>
            </a:r>
            <a:r>
              <a:rPr dirty="0" sz="2400" spc="-5" b="1">
                <a:latin typeface="Arial"/>
                <a:cs typeface="Arial"/>
              </a:rPr>
              <a:t>Before</a:t>
            </a:r>
            <a:r>
              <a:rPr dirty="0" sz="2400" spc="-5">
                <a:latin typeface="Arial"/>
                <a:cs typeface="Arial"/>
              </a:rPr>
              <a:t>) Linear </a:t>
            </a:r>
            <a:r>
              <a:rPr dirty="0" sz="2400">
                <a:latin typeface="Arial"/>
                <a:cs typeface="Arial"/>
              </a:rPr>
              <a:t>score </a:t>
            </a:r>
            <a:r>
              <a:rPr dirty="0" sz="2400" spc="-5">
                <a:latin typeface="Arial"/>
                <a:cs typeface="Arial"/>
              </a:rPr>
              <a:t>function:  (</a:t>
            </a:r>
            <a:r>
              <a:rPr dirty="0" sz="2400" spc="-5" b="1">
                <a:latin typeface="Arial"/>
                <a:cs typeface="Arial"/>
              </a:rPr>
              <a:t>Now</a:t>
            </a:r>
            <a:r>
              <a:rPr dirty="0" sz="2400" spc="-5">
                <a:latin typeface="Arial"/>
                <a:cs typeface="Arial"/>
              </a:rPr>
              <a:t>) 2-layer Neural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61125" y="1947750"/>
            <a:ext cx="3554875" cy="49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61664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Neural networks: without the brain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000000"/>
                </a:solidFill>
              </a:rPr>
              <a:t>stuff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8008" y="742474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1125" y="1338150"/>
            <a:ext cx="3554875" cy="49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0"/>
            <a:ext cx="6166485" cy="1834514"/>
          </a:xfrm>
          <a:prstGeom prst="rect"/>
        </p:spPr>
        <p:txBody>
          <a:bodyPr wrap="square" lIns="0" tIns="249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5"/>
              </a:spcBef>
            </a:pPr>
            <a:r>
              <a:rPr dirty="0" sz="2800" spc="-5">
                <a:solidFill>
                  <a:srgbClr val="000000"/>
                </a:solidFill>
              </a:rPr>
              <a:t>Neural networks: without the brain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000000"/>
                </a:solidFill>
              </a:rPr>
              <a:t>stuff</a:t>
            </a:r>
            <a:endParaRPr sz="2800"/>
          </a:p>
          <a:p>
            <a:pPr marL="198120" marR="1793875" indent="1905">
              <a:lnSpc>
                <a:spcPts val="4540"/>
              </a:lnSpc>
              <a:spcBef>
                <a:spcPts val="365"/>
              </a:spcBef>
            </a:pPr>
            <a:r>
              <a:rPr dirty="0" sz="2400" spc="-5">
                <a:solidFill>
                  <a:srgbClr val="000000"/>
                </a:solidFill>
              </a:rPr>
              <a:t>(</a:t>
            </a:r>
            <a:r>
              <a:rPr dirty="0" sz="2400" spc="-5" b="1">
                <a:solidFill>
                  <a:srgbClr val="000000"/>
                </a:solidFill>
                <a:latin typeface="Arial"/>
                <a:cs typeface="Arial"/>
              </a:rPr>
              <a:t>Before</a:t>
            </a:r>
            <a:r>
              <a:rPr dirty="0" sz="2400" spc="-5">
                <a:solidFill>
                  <a:srgbClr val="000000"/>
                </a:solidFill>
              </a:rPr>
              <a:t>) Linear </a:t>
            </a:r>
            <a:r>
              <a:rPr dirty="0" sz="2400">
                <a:solidFill>
                  <a:srgbClr val="000000"/>
                </a:solidFill>
              </a:rPr>
              <a:t>score </a:t>
            </a:r>
            <a:r>
              <a:rPr dirty="0" sz="2400" spc="-5">
                <a:solidFill>
                  <a:srgbClr val="000000"/>
                </a:solidFill>
              </a:rPr>
              <a:t>function:  (</a:t>
            </a:r>
            <a:r>
              <a:rPr dirty="0" sz="2400" spc="-5" b="1">
                <a:solidFill>
                  <a:srgbClr val="000000"/>
                </a:solidFill>
                <a:latin typeface="Arial"/>
                <a:cs typeface="Arial"/>
              </a:rPr>
              <a:t>Now</a:t>
            </a:r>
            <a:r>
              <a:rPr dirty="0" sz="2400" spc="-5">
                <a:solidFill>
                  <a:srgbClr val="000000"/>
                </a:solidFill>
              </a:rPr>
              <a:t>) 2-layer Neural</a:t>
            </a:r>
            <a:r>
              <a:rPr dirty="0" sz="2400" spc="-8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8249" y="1860649"/>
            <a:ext cx="448309" cy="145732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452" y="2196815"/>
            <a:ext cx="448309" cy="85661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wrap="square" lIns="0" tIns="22987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810"/>
              </a:spcBef>
            </a:pPr>
            <a:r>
              <a:rPr dirty="0" sz="240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6478" y="3053325"/>
            <a:ext cx="904875" cy="272415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6478" y="1868642"/>
            <a:ext cx="913130" cy="32829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7608" y="2431438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680" y="2386272"/>
            <a:ext cx="448309" cy="47815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320"/>
              </a:spcBef>
            </a:pP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5179" y="2196815"/>
            <a:ext cx="1000760" cy="200660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9" y="200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1191" y="2852884"/>
            <a:ext cx="969010" cy="200660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12060" y="2437627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36575" y="3100856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025" y="3100856"/>
            <a:ext cx="4070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2475" y="30317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8008" y="742474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1125" y="1338150"/>
            <a:ext cx="3554875" cy="49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0"/>
            <a:ext cx="6166485" cy="1834514"/>
          </a:xfrm>
          <a:prstGeom prst="rect"/>
        </p:spPr>
        <p:txBody>
          <a:bodyPr wrap="square" lIns="0" tIns="249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5"/>
              </a:spcBef>
            </a:pPr>
            <a:r>
              <a:rPr dirty="0" sz="2800" spc="-5">
                <a:solidFill>
                  <a:srgbClr val="000000"/>
                </a:solidFill>
              </a:rPr>
              <a:t>Neural networks: without the brain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000000"/>
                </a:solidFill>
              </a:rPr>
              <a:t>stuff</a:t>
            </a:r>
            <a:endParaRPr sz="2800"/>
          </a:p>
          <a:p>
            <a:pPr marL="198120" marR="1793875" indent="1905">
              <a:lnSpc>
                <a:spcPts val="4540"/>
              </a:lnSpc>
              <a:spcBef>
                <a:spcPts val="365"/>
              </a:spcBef>
            </a:pPr>
            <a:r>
              <a:rPr dirty="0" sz="2400" spc="-5">
                <a:solidFill>
                  <a:srgbClr val="000000"/>
                </a:solidFill>
              </a:rPr>
              <a:t>(</a:t>
            </a:r>
            <a:r>
              <a:rPr dirty="0" sz="2400" spc="-5" b="1">
                <a:solidFill>
                  <a:srgbClr val="000000"/>
                </a:solidFill>
                <a:latin typeface="Arial"/>
                <a:cs typeface="Arial"/>
              </a:rPr>
              <a:t>Before</a:t>
            </a:r>
            <a:r>
              <a:rPr dirty="0" sz="2400" spc="-5">
                <a:solidFill>
                  <a:srgbClr val="000000"/>
                </a:solidFill>
              </a:rPr>
              <a:t>) Linear </a:t>
            </a:r>
            <a:r>
              <a:rPr dirty="0" sz="2400">
                <a:solidFill>
                  <a:srgbClr val="000000"/>
                </a:solidFill>
              </a:rPr>
              <a:t>score </a:t>
            </a:r>
            <a:r>
              <a:rPr dirty="0" sz="2400" spc="-5">
                <a:solidFill>
                  <a:srgbClr val="000000"/>
                </a:solidFill>
              </a:rPr>
              <a:t>function:  (</a:t>
            </a:r>
            <a:r>
              <a:rPr dirty="0" sz="2400" spc="-5" b="1">
                <a:solidFill>
                  <a:srgbClr val="000000"/>
                </a:solidFill>
                <a:latin typeface="Arial"/>
                <a:cs typeface="Arial"/>
              </a:rPr>
              <a:t>Now</a:t>
            </a:r>
            <a:r>
              <a:rPr dirty="0" sz="2400" spc="-5">
                <a:solidFill>
                  <a:srgbClr val="000000"/>
                </a:solidFill>
              </a:rPr>
              <a:t>) 2-layer Neural</a:t>
            </a:r>
            <a:r>
              <a:rPr dirty="0" sz="2400" spc="-8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8249" y="1860649"/>
            <a:ext cx="448309" cy="145732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452" y="2196815"/>
            <a:ext cx="448309" cy="85661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wrap="square" lIns="0" tIns="22987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810"/>
              </a:spcBef>
            </a:pPr>
            <a:r>
              <a:rPr dirty="0" sz="240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6478" y="3053325"/>
            <a:ext cx="904875" cy="272415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6478" y="1868642"/>
            <a:ext cx="913130" cy="32829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37608" y="2431438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680" y="2386272"/>
            <a:ext cx="448309" cy="47815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320"/>
              </a:spcBef>
            </a:pP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5179" y="2196815"/>
            <a:ext cx="1000760" cy="200660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9" y="200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1191" y="2852884"/>
            <a:ext cx="969010" cy="200660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12060" y="2437627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6575" y="3100856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025" y="3100856"/>
            <a:ext cx="4070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2475" y="303170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448" y="3532449"/>
            <a:ext cx="7521527" cy="79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2685" y="3527687"/>
            <a:ext cx="7531100" cy="805180"/>
          </a:xfrm>
          <a:custGeom>
            <a:avLst/>
            <a:gdLst/>
            <a:ahLst/>
            <a:cxnLst/>
            <a:rect l="l" t="t" r="r" b="b"/>
            <a:pathLst>
              <a:path w="7531100" h="805179">
                <a:moveTo>
                  <a:pt x="0" y="0"/>
                </a:moveTo>
                <a:lnTo>
                  <a:pt x="7531052" y="0"/>
                </a:lnTo>
                <a:lnTo>
                  <a:pt x="7531052" y="805149"/>
                </a:lnTo>
                <a:lnTo>
                  <a:pt x="0" y="805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624" y="2756724"/>
            <a:ext cx="5424258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61664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Neural networks: without the brain</a:t>
            </a:r>
            <a:r>
              <a:rPr dirty="0" sz="2800" spc="-85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000000"/>
                </a:solidFill>
              </a:rPr>
              <a:t>stuff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0774" y="1163118"/>
            <a:ext cx="4191635" cy="1541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(</a:t>
            </a:r>
            <a:r>
              <a:rPr dirty="0" sz="2400" spc="-5" b="1">
                <a:latin typeface="Arial"/>
                <a:cs typeface="Arial"/>
              </a:rPr>
              <a:t>Before</a:t>
            </a:r>
            <a:r>
              <a:rPr dirty="0" sz="2400" spc="-5">
                <a:latin typeface="Arial"/>
                <a:cs typeface="Arial"/>
              </a:rPr>
              <a:t>) Linear </a:t>
            </a:r>
            <a:r>
              <a:rPr dirty="0" sz="2400">
                <a:latin typeface="Arial"/>
                <a:cs typeface="Arial"/>
              </a:rPr>
              <a:t>score </a:t>
            </a:r>
            <a:r>
              <a:rPr dirty="0" sz="2400" spc="-5">
                <a:latin typeface="Arial"/>
                <a:cs typeface="Arial"/>
              </a:rPr>
              <a:t>function:  (</a:t>
            </a:r>
            <a:r>
              <a:rPr dirty="0" sz="2400" spc="-5" b="1">
                <a:latin typeface="Arial"/>
                <a:cs typeface="Arial"/>
              </a:rPr>
              <a:t>Now</a:t>
            </a:r>
            <a:r>
              <a:rPr dirty="0" sz="2400" spc="-5">
                <a:latin typeface="Arial"/>
                <a:cs typeface="Arial"/>
              </a:rPr>
              <a:t>) 2-layer Neural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638175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or 3-layer Neural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1125" y="1947750"/>
            <a:ext cx="3554875" cy="494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79440"/>
            <a:ext cx="820864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0000"/>
                </a:solidFill>
              </a:rPr>
              <a:t>Full implementation of training </a:t>
            </a:r>
            <a:r>
              <a:rPr dirty="0" sz="2000">
                <a:solidFill>
                  <a:srgbClr val="000000"/>
                </a:solidFill>
              </a:rPr>
              <a:t>a </a:t>
            </a:r>
            <a:r>
              <a:rPr dirty="0" sz="2000" spc="-5">
                <a:solidFill>
                  <a:srgbClr val="000000"/>
                </a:solidFill>
              </a:rPr>
              <a:t>2-layer Neural Network needs ~20</a:t>
            </a:r>
            <a:r>
              <a:rPr dirty="0" sz="2000" spc="-75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lines: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328325" y="589225"/>
            <a:ext cx="3339849" cy="372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800" y="792000"/>
            <a:ext cx="6741249" cy="3157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59391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In </a:t>
            </a:r>
            <a:r>
              <a:rPr dirty="0" sz="2800" spc="-10">
                <a:solidFill>
                  <a:srgbClr val="000000"/>
                </a:solidFill>
              </a:rPr>
              <a:t>Assignment </a:t>
            </a:r>
            <a:r>
              <a:rPr dirty="0" sz="2800" spc="-5">
                <a:solidFill>
                  <a:srgbClr val="000000"/>
                </a:solidFill>
              </a:rPr>
              <a:t>2: Writing </a:t>
            </a:r>
            <a:r>
              <a:rPr dirty="0" sz="2800">
                <a:solidFill>
                  <a:srgbClr val="000000"/>
                </a:solidFill>
              </a:rPr>
              <a:t>a </a:t>
            </a:r>
            <a:r>
              <a:rPr dirty="0" sz="2800" spc="-5">
                <a:solidFill>
                  <a:srgbClr val="000000"/>
                </a:solidFill>
              </a:rPr>
              <a:t>2-layer</a:t>
            </a:r>
            <a:r>
              <a:rPr dirty="0" sz="2800" spc="-9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net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162" y="240800"/>
            <a:ext cx="1253149" cy="4007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09525" y="1369808"/>
            <a:ext cx="1600200" cy="2014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dirty="0" sz="24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97155" marR="514984" indent="-53340">
              <a:lnSpc>
                <a:spcPct val="210300"/>
              </a:lnSpc>
              <a:spcBef>
                <a:spcPts val="665"/>
              </a:spcBef>
            </a:pPr>
            <a:r>
              <a:rPr dirty="0" sz="2400" spc="-5">
                <a:solidFill>
                  <a:srgbClr val="37761C"/>
                </a:solidFill>
                <a:latin typeface="Arial"/>
                <a:cs typeface="Arial"/>
              </a:rPr>
              <a:t>weights  </a:t>
            </a:r>
            <a:r>
              <a:rPr dirty="0" sz="2400" spc="-5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8049" y="3258199"/>
            <a:ext cx="3355340" cy="904240"/>
          </a:xfrm>
          <a:custGeom>
            <a:avLst/>
            <a:gdLst/>
            <a:ahLst/>
            <a:cxnLst/>
            <a:rect l="l" t="t" r="r" b="b"/>
            <a:pathLst>
              <a:path w="3355340" h="904239">
                <a:moveTo>
                  <a:pt x="0" y="0"/>
                </a:moveTo>
                <a:lnTo>
                  <a:pt x="3354917" y="90373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8874" y="41467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82"/>
                </a:moveTo>
                <a:lnTo>
                  <a:pt x="8184" y="0"/>
                </a:lnTo>
                <a:lnTo>
                  <a:pt x="45829" y="26434"/>
                </a:lnTo>
                <a:lnTo>
                  <a:pt x="0" y="3038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78874" y="41467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82"/>
                </a:moveTo>
                <a:lnTo>
                  <a:pt x="45829" y="26434"/>
                </a:lnTo>
                <a:lnTo>
                  <a:pt x="8184" y="0"/>
                </a:lnTo>
                <a:lnTo>
                  <a:pt x="0" y="3038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1924" y="490351"/>
            <a:ext cx="2352675" cy="1113790"/>
          </a:xfrm>
          <a:custGeom>
            <a:avLst/>
            <a:gdLst/>
            <a:ahLst/>
            <a:cxnLst/>
            <a:rect l="l" t="t" r="r" b="b"/>
            <a:pathLst>
              <a:path w="2352675" h="1113790">
                <a:moveTo>
                  <a:pt x="0" y="1113448"/>
                </a:moveTo>
                <a:lnTo>
                  <a:pt x="2352244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17438" y="471857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62" y="32713"/>
                </a:moveTo>
                <a:lnTo>
                  <a:pt x="0" y="4273"/>
                </a:lnTo>
                <a:lnTo>
                  <a:pt x="45800" y="0"/>
                </a:lnTo>
                <a:lnTo>
                  <a:pt x="13462" y="327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17438" y="471857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62" y="32713"/>
                </a:moveTo>
                <a:lnTo>
                  <a:pt x="45800" y="0"/>
                </a:lnTo>
                <a:lnTo>
                  <a:pt x="0" y="4273"/>
                </a:lnTo>
                <a:lnTo>
                  <a:pt x="13462" y="32713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22549" y="1433938"/>
            <a:ext cx="2894330" cy="969010"/>
          </a:xfrm>
          <a:custGeom>
            <a:avLst/>
            <a:gdLst/>
            <a:ahLst/>
            <a:cxnLst/>
            <a:rect l="l" t="t" r="r" b="b"/>
            <a:pathLst>
              <a:path w="2894329" h="969010">
                <a:moveTo>
                  <a:pt x="0" y="968561"/>
                </a:moveTo>
                <a:lnTo>
                  <a:pt x="2893904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11461" y="1419019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86" y="29838"/>
                </a:moveTo>
                <a:lnTo>
                  <a:pt x="0" y="0"/>
                </a:lnTo>
                <a:lnTo>
                  <a:pt x="45983" y="1200"/>
                </a:lnTo>
                <a:lnTo>
                  <a:pt x="9986" y="29838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11461" y="1419019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86" y="29838"/>
                </a:moveTo>
                <a:lnTo>
                  <a:pt x="45983" y="1200"/>
                </a:lnTo>
                <a:lnTo>
                  <a:pt x="0" y="0"/>
                </a:lnTo>
                <a:lnTo>
                  <a:pt x="9986" y="29838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48049" y="2122955"/>
            <a:ext cx="2896870" cy="338455"/>
          </a:xfrm>
          <a:custGeom>
            <a:avLst/>
            <a:gdLst/>
            <a:ahLst/>
            <a:cxnLst/>
            <a:rect l="l" t="t" r="r" b="b"/>
            <a:pathLst>
              <a:path w="2896870" h="338455">
                <a:moveTo>
                  <a:pt x="0" y="338369"/>
                </a:moveTo>
                <a:lnTo>
                  <a:pt x="2896735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42960" y="210732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50" y="31253"/>
                </a:moveTo>
                <a:lnTo>
                  <a:pt x="0" y="0"/>
                </a:lnTo>
                <a:lnTo>
                  <a:pt x="44758" y="10611"/>
                </a:lnTo>
                <a:lnTo>
                  <a:pt x="3650" y="31253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42960" y="210732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50" y="31253"/>
                </a:moveTo>
                <a:lnTo>
                  <a:pt x="44758" y="10611"/>
                </a:lnTo>
                <a:lnTo>
                  <a:pt x="0" y="0"/>
                </a:lnTo>
                <a:lnTo>
                  <a:pt x="3650" y="31253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48049" y="2530300"/>
            <a:ext cx="2891790" cy="72390"/>
          </a:xfrm>
          <a:custGeom>
            <a:avLst/>
            <a:gdLst/>
            <a:ahLst/>
            <a:cxnLst/>
            <a:rect l="l" t="t" r="r" b="b"/>
            <a:pathLst>
              <a:path w="2891790" h="72389">
                <a:moveTo>
                  <a:pt x="0" y="0"/>
                </a:moveTo>
                <a:lnTo>
                  <a:pt x="2891267" y="72369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38924" y="25869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5"/>
                </a:moveTo>
                <a:lnTo>
                  <a:pt x="787" y="0"/>
                </a:lnTo>
                <a:lnTo>
                  <a:pt x="43605" y="16809"/>
                </a:lnTo>
                <a:lnTo>
                  <a:pt x="0" y="31455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38924" y="25869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5"/>
                </a:moveTo>
                <a:lnTo>
                  <a:pt x="43605" y="16809"/>
                </a:lnTo>
                <a:lnTo>
                  <a:pt x="787" y="0"/>
                </a:lnTo>
                <a:lnTo>
                  <a:pt x="0" y="31455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22549" y="2571512"/>
            <a:ext cx="2919095" cy="745490"/>
          </a:xfrm>
          <a:custGeom>
            <a:avLst/>
            <a:gdLst/>
            <a:ahLst/>
            <a:cxnLst/>
            <a:rect l="l" t="t" r="r" b="b"/>
            <a:pathLst>
              <a:path w="2919095" h="745489">
                <a:moveTo>
                  <a:pt x="0" y="0"/>
                </a:moveTo>
                <a:lnTo>
                  <a:pt x="2918526" y="745161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37184" y="3301430"/>
            <a:ext cx="46355" cy="31115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87"/>
                </a:moveTo>
                <a:lnTo>
                  <a:pt x="7783" y="0"/>
                </a:lnTo>
                <a:lnTo>
                  <a:pt x="45773" y="25936"/>
                </a:lnTo>
                <a:lnTo>
                  <a:pt x="0" y="30487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37184" y="3301430"/>
            <a:ext cx="46355" cy="31115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87"/>
                </a:moveTo>
                <a:lnTo>
                  <a:pt x="45773" y="25936"/>
                </a:lnTo>
                <a:lnTo>
                  <a:pt x="7783" y="0"/>
                </a:lnTo>
                <a:lnTo>
                  <a:pt x="0" y="30487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3522345" cy="880744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800" spc="-5">
                <a:solidFill>
                  <a:srgbClr val="000000"/>
                </a:solidFill>
              </a:rPr>
              <a:t>Convolutional</a:t>
            </a:r>
            <a:r>
              <a:rPr dirty="0" sz="2800" spc="-9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network  (AlexNet)</a:t>
            </a:r>
            <a:endParaRPr sz="2800"/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05654" y="4693239"/>
            <a:ext cx="129286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fld id="{81D60167-4931-47E6-BA6A-407CBD079E47}" type="slidenum"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04375" y="4051792"/>
            <a:ext cx="1656080" cy="234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600" spc="-35">
                <a:latin typeface="Arial"/>
                <a:cs typeface="Arial"/>
              </a:rPr>
              <a:t>Figure </a:t>
            </a:r>
            <a:r>
              <a:rPr dirty="0" sz="600" spc="-20">
                <a:latin typeface="Arial"/>
                <a:cs typeface="Arial"/>
              </a:rPr>
              <a:t>copyright </a:t>
            </a:r>
            <a:r>
              <a:rPr dirty="0" sz="600" spc="-35">
                <a:latin typeface="Arial"/>
                <a:cs typeface="Arial"/>
              </a:rPr>
              <a:t>Alex </a:t>
            </a:r>
            <a:r>
              <a:rPr dirty="0" sz="600" spc="-40">
                <a:latin typeface="Arial"/>
                <a:cs typeface="Arial"/>
              </a:rPr>
              <a:t>Krizhevsky, </a:t>
            </a:r>
            <a:r>
              <a:rPr dirty="0" sz="600" spc="-30">
                <a:latin typeface="Arial"/>
                <a:cs typeface="Arial"/>
              </a:rPr>
              <a:t>Ilya </a:t>
            </a:r>
            <a:r>
              <a:rPr dirty="0" sz="600" spc="-40">
                <a:latin typeface="Arial"/>
                <a:cs typeface="Arial"/>
              </a:rPr>
              <a:t>Sutskever, </a:t>
            </a:r>
            <a:r>
              <a:rPr dirty="0" sz="600" spc="-30">
                <a:latin typeface="Arial"/>
                <a:cs typeface="Arial"/>
              </a:rPr>
              <a:t>and  </a:t>
            </a:r>
            <a:r>
              <a:rPr dirty="0" sz="600" spc="-25">
                <a:latin typeface="Arial"/>
                <a:cs typeface="Arial"/>
              </a:rPr>
              <a:t>Geoffrey </a:t>
            </a:r>
            <a:r>
              <a:rPr dirty="0" sz="600" spc="-20">
                <a:latin typeface="Arial"/>
                <a:cs typeface="Arial"/>
              </a:rPr>
              <a:t>Hinton, </a:t>
            </a:r>
            <a:r>
              <a:rPr dirty="0" sz="600" spc="-35">
                <a:latin typeface="Arial"/>
                <a:cs typeface="Arial"/>
              </a:rPr>
              <a:t>2012. </a:t>
            </a:r>
            <a:r>
              <a:rPr dirty="0" sz="600" spc="-40">
                <a:latin typeface="Arial"/>
                <a:cs typeface="Arial"/>
              </a:rPr>
              <a:t>Reproduced </a:t>
            </a:r>
            <a:r>
              <a:rPr dirty="0" sz="600">
                <a:latin typeface="Arial"/>
                <a:cs typeface="Arial"/>
              </a:rPr>
              <a:t>with</a:t>
            </a:r>
            <a:r>
              <a:rPr dirty="0" sz="600" spc="-25">
                <a:latin typeface="Arial"/>
                <a:cs typeface="Arial"/>
              </a:rPr>
              <a:t> </a:t>
            </a:r>
            <a:r>
              <a:rPr dirty="0" sz="600" spc="-3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299" y="250000"/>
            <a:ext cx="4952375" cy="371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6416" y="4081852"/>
            <a:ext cx="105918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88265" marR="5080" indent="-76200">
              <a:lnSpc>
                <a:spcPct val="104200"/>
              </a:lnSpc>
              <a:spcBef>
                <a:spcPts val="7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3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5">
                <a:latin typeface="Arial"/>
                <a:cs typeface="Arial"/>
              </a:rPr>
              <a:t>by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Fotis Bobolas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600" spc="-5">
                <a:latin typeface="Arial"/>
                <a:cs typeface="Arial"/>
              </a:rPr>
              <a:t>is 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CC-BY</a:t>
            </a:r>
            <a:r>
              <a:rPr dirty="0" sz="600" spc="-8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474" y="447824"/>
            <a:ext cx="113030" cy="309245"/>
          </a:xfrm>
          <a:custGeom>
            <a:avLst/>
            <a:gdLst/>
            <a:ahLst/>
            <a:cxnLst/>
            <a:rect l="l" t="t" r="r" b="b"/>
            <a:pathLst>
              <a:path w="113029" h="309245">
                <a:moveTo>
                  <a:pt x="0" y="0"/>
                </a:moveTo>
                <a:lnTo>
                  <a:pt x="112962" y="30872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627" y="45999"/>
                </a:moveTo>
                <a:lnTo>
                  <a:pt x="0" y="10812"/>
                </a:lnTo>
                <a:lnTo>
                  <a:pt x="29549" y="0"/>
                </a:lnTo>
                <a:lnTo>
                  <a:pt x="29627" y="45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10812"/>
                </a:moveTo>
                <a:lnTo>
                  <a:pt x="29627" y="45999"/>
                </a:lnTo>
                <a:lnTo>
                  <a:pt x="29549" y="0"/>
                </a:lnTo>
                <a:lnTo>
                  <a:pt x="0" y="1081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95369" y="1942128"/>
            <a:ext cx="1539240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</a:t>
            </a:r>
            <a:r>
              <a:rPr dirty="0" sz="12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away  from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1100" y="192814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 h="0">
                <a:moveTo>
                  <a:pt x="0" y="0"/>
                </a:moveTo>
                <a:lnTo>
                  <a:pt x="106904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5393" y="2381152"/>
            <a:ext cx="103251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8100" marR="5080" indent="-26034">
              <a:lnSpc>
                <a:spcPct val="104200"/>
              </a:lnSpc>
              <a:spcBef>
                <a:spcPts val="7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2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-5">
                <a:latin typeface="Arial"/>
                <a:cs typeface="Arial"/>
              </a:rPr>
              <a:t>by Felipe Perucho  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3"/>
              </a:rPr>
              <a:t>CC-BY</a:t>
            </a:r>
            <a:r>
              <a:rPr dirty="0" sz="600" spc="-80" u="sng">
                <a:solidFill>
                  <a:srgbClr val="0097A7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3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699" y="619025"/>
            <a:ext cx="4446499" cy="1845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25050" y="671799"/>
            <a:ext cx="334010" cy="458470"/>
          </a:xfrm>
          <a:custGeom>
            <a:avLst/>
            <a:gdLst/>
            <a:ahLst/>
            <a:cxnLst/>
            <a:rect l="l" t="t" r="r" b="b"/>
            <a:pathLst>
              <a:path w="334010" h="458469">
                <a:moveTo>
                  <a:pt x="0" y="458399"/>
                </a:moveTo>
                <a:lnTo>
                  <a:pt x="33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9849" y="189529"/>
            <a:ext cx="2851150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toward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95"/>
              </a:spcBef>
            </a:pPr>
            <a:r>
              <a:rPr dirty="0" sz="900" spc="-5">
                <a:latin typeface="Arial"/>
                <a:cs typeface="Arial"/>
              </a:rPr>
              <a:t>dendrite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0525" y="1615299"/>
            <a:ext cx="970280" cy="71120"/>
          </a:xfrm>
          <a:custGeom>
            <a:avLst/>
            <a:gdLst/>
            <a:ahLst/>
            <a:cxnLst/>
            <a:rect l="l" t="t" r="r" b="b"/>
            <a:pathLst>
              <a:path w="970280" h="71119">
                <a:moveTo>
                  <a:pt x="0" y="71099"/>
                </a:moveTo>
                <a:lnTo>
                  <a:pt x="9698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9275" y="1576702"/>
            <a:ext cx="4768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cell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body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56074" y="1235178"/>
            <a:ext cx="273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axon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84899" y="687477"/>
            <a:ext cx="609600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5565" marR="5080" indent="-63500">
              <a:lnSpc>
                <a:spcPts val="1050"/>
              </a:lnSpc>
              <a:spcBef>
                <a:spcPts val="160"/>
              </a:spcBef>
            </a:pPr>
            <a:r>
              <a:rPr dirty="0" sz="900" spc="-5">
                <a:latin typeface="Arial"/>
                <a:cs typeface="Arial"/>
              </a:rPr>
              <a:t>presynaptic  terminal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1299" y="2224950"/>
            <a:ext cx="3937750" cy="2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0474" y="447824"/>
            <a:ext cx="113030" cy="309245"/>
          </a:xfrm>
          <a:custGeom>
            <a:avLst/>
            <a:gdLst/>
            <a:ahLst/>
            <a:cxnLst/>
            <a:rect l="l" t="t" r="r" b="b"/>
            <a:pathLst>
              <a:path w="113029" h="309245">
                <a:moveTo>
                  <a:pt x="0" y="0"/>
                </a:moveTo>
                <a:lnTo>
                  <a:pt x="112962" y="30872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627" y="45999"/>
                </a:moveTo>
                <a:lnTo>
                  <a:pt x="0" y="10812"/>
                </a:lnTo>
                <a:lnTo>
                  <a:pt x="29549" y="0"/>
                </a:lnTo>
                <a:lnTo>
                  <a:pt x="29627" y="45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10812"/>
                </a:moveTo>
                <a:lnTo>
                  <a:pt x="29627" y="45999"/>
                </a:lnTo>
                <a:lnTo>
                  <a:pt x="29549" y="0"/>
                </a:lnTo>
                <a:lnTo>
                  <a:pt x="0" y="1081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9400" y="1640425"/>
            <a:ext cx="3493770" cy="1602105"/>
          </a:xfrm>
          <a:custGeom>
            <a:avLst/>
            <a:gdLst/>
            <a:ahLst/>
            <a:cxnLst/>
            <a:rect l="l" t="t" r="r" b="b"/>
            <a:pathLst>
              <a:path w="3493770" h="1602105">
                <a:moveTo>
                  <a:pt x="0" y="1601999"/>
                </a:moveTo>
                <a:lnTo>
                  <a:pt x="3493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9400" y="1640425"/>
            <a:ext cx="3493770" cy="1602105"/>
          </a:xfrm>
          <a:custGeom>
            <a:avLst/>
            <a:gdLst/>
            <a:ahLst/>
            <a:cxnLst/>
            <a:rect l="l" t="t" r="r" b="b"/>
            <a:pathLst>
              <a:path w="3493770" h="1602105">
                <a:moveTo>
                  <a:pt x="0" y="1601999"/>
                </a:moveTo>
                <a:lnTo>
                  <a:pt x="3493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95369" y="1942128"/>
            <a:ext cx="1539240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</a:t>
            </a:r>
            <a:r>
              <a:rPr dirty="0" sz="12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away  from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1100" y="192814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 h="0">
                <a:moveTo>
                  <a:pt x="0" y="0"/>
                </a:moveTo>
                <a:lnTo>
                  <a:pt x="106904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5393" y="2381152"/>
            <a:ext cx="103251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8100" marR="5080" indent="-26034">
              <a:lnSpc>
                <a:spcPct val="104200"/>
              </a:lnSpc>
              <a:spcBef>
                <a:spcPts val="7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3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5">
                <a:latin typeface="Arial"/>
                <a:cs typeface="Arial"/>
              </a:rPr>
              <a:t>by Felipe Perucho  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CC-BY</a:t>
            </a:r>
            <a:r>
              <a:rPr dirty="0" sz="600" spc="-80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5699" y="619025"/>
            <a:ext cx="4446499" cy="1845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25050" y="671799"/>
            <a:ext cx="334010" cy="458470"/>
          </a:xfrm>
          <a:custGeom>
            <a:avLst/>
            <a:gdLst/>
            <a:ahLst/>
            <a:cxnLst/>
            <a:rect l="l" t="t" r="r" b="b"/>
            <a:pathLst>
              <a:path w="334010" h="458469">
                <a:moveTo>
                  <a:pt x="0" y="458399"/>
                </a:moveTo>
                <a:lnTo>
                  <a:pt x="33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849" y="189529"/>
            <a:ext cx="2851150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toward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95"/>
              </a:spcBef>
            </a:pPr>
            <a:r>
              <a:rPr dirty="0" sz="900" spc="-5">
                <a:latin typeface="Arial"/>
                <a:cs typeface="Arial"/>
              </a:rPr>
              <a:t>dendrite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0525" y="1615299"/>
            <a:ext cx="970280" cy="71120"/>
          </a:xfrm>
          <a:custGeom>
            <a:avLst/>
            <a:gdLst/>
            <a:ahLst/>
            <a:cxnLst/>
            <a:rect l="l" t="t" r="r" b="b"/>
            <a:pathLst>
              <a:path w="970280" h="71119">
                <a:moveTo>
                  <a:pt x="0" y="71099"/>
                </a:moveTo>
                <a:lnTo>
                  <a:pt x="9698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9275" y="1576702"/>
            <a:ext cx="4768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cell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body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56074" y="1235178"/>
            <a:ext cx="273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axon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4899" y="687477"/>
            <a:ext cx="609600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5565" marR="5080" indent="-63500">
              <a:lnSpc>
                <a:spcPts val="1050"/>
              </a:lnSpc>
              <a:spcBef>
                <a:spcPts val="160"/>
              </a:spcBef>
            </a:pPr>
            <a:r>
              <a:rPr dirty="0" sz="900" spc="-5">
                <a:latin typeface="Arial"/>
                <a:cs typeface="Arial"/>
              </a:rPr>
              <a:t>presynaptic  terminal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2375" y="3566100"/>
            <a:ext cx="2108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sigmoid </a:t>
            </a:r>
            <a:r>
              <a:rPr dirty="0" sz="1400" spc="-5">
                <a:latin typeface="Arial"/>
                <a:cs typeface="Arial"/>
              </a:rPr>
              <a:t>activation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6825" y="3820124"/>
            <a:ext cx="582890" cy="47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1299" y="2224950"/>
            <a:ext cx="3937750" cy="224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0474" y="447824"/>
            <a:ext cx="113030" cy="309245"/>
          </a:xfrm>
          <a:custGeom>
            <a:avLst/>
            <a:gdLst/>
            <a:ahLst/>
            <a:cxnLst/>
            <a:rect l="l" t="t" r="r" b="b"/>
            <a:pathLst>
              <a:path w="113029" h="309245">
                <a:moveTo>
                  <a:pt x="0" y="0"/>
                </a:moveTo>
                <a:lnTo>
                  <a:pt x="112962" y="30872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627" y="45999"/>
                </a:moveTo>
                <a:lnTo>
                  <a:pt x="0" y="10812"/>
                </a:lnTo>
                <a:lnTo>
                  <a:pt x="29549" y="0"/>
                </a:lnTo>
                <a:lnTo>
                  <a:pt x="29627" y="45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10812"/>
                </a:moveTo>
                <a:lnTo>
                  <a:pt x="29627" y="45999"/>
                </a:lnTo>
                <a:lnTo>
                  <a:pt x="29549" y="0"/>
                </a:lnTo>
                <a:lnTo>
                  <a:pt x="0" y="1081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899" y="2973149"/>
            <a:ext cx="2029299" cy="1411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9400" y="1640425"/>
            <a:ext cx="3493770" cy="1602105"/>
          </a:xfrm>
          <a:custGeom>
            <a:avLst/>
            <a:gdLst/>
            <a:ahLst/>
            <a:cxnLst/>
            <a:rect l="l" t="t" r="r" b="b"/>
            <a:pathLst>
              <a:path w="3493770" h="1602105">
                <a:moveTo>
                  <a:pt x="0" y="1601999"/>
                </a:moveTo>
                <a:lnTo>
                  <a:pt x="3493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95369" y="1942128"/>
            <a:ext cx="1539240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</a:t>
            </a:r>
            <a:r>
              <a:rPr dirty="0" sz="12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away  from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1100" y="192814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 h="0">
                <a:moveTo>
                  <a:pt x="0" y="0"/>
                </a:moveTo>
                <a:lnTo>
                  <a:pt x="106904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15393" y="2381152"/>
            <a:ext cx="103251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8100" marR="5080" indent="-26034">
              <a:lnSpc>
                <a:spcPct val="104200"/>
              </a:lnSpc>
              <a:spcBef>
                <a:spcPts val="7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>
                <a:latin typeface="Arial"/>
                <a:cs typeface="Arial"/>
              </a:rPr>
              <a:t>by Felipe Perucho  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CC-BY</a:t>
            </a:r>
            <a:r>
              <a:rPr dirty="0" sz="600" spc="-80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6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5699" y="619025"/>
            <a:ext cx="4446499" cy="18452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25050" y="671799"/>
            <a:ext cx="334010" cy="458470"/>
          </a:xfrm>
          <a:custGeom>
            <a:avLst/>
            <a:gdLst/>
            <a:ahLst/>
            <a:cxnLst/>
            <a:rect l="l" t="t" r="r" b="b"/>
            <a:pathLst>
              <a:path w="334010" h="458469">
                <a:moveTo>
                  <a:pt x="0" y="458399"/>
                </a:moveTo>
                <a:lnTo>
                  <a:pt x="33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9849" y="189529"/>
            <a:ext cx="2851150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toward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95"/>
              </a:spcBef>
            </a:pPr>
            <a:r>
              <a:rPr dirty="0" sz="900" spc="-5">
                <a:latin typeface="Arial"/>
                <a:cs typeface="Arial"/>
              </a:rPr>
              <a:t>dendrite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0525" y="1615299"/>
            <a:ext cx="970280" cy="71120"/>
          </a:xfrm>
          <a:custGeom>
            <a:avLst/>
            <a:gdLst/>
            <a:ahLst/>
            <a:cxnLst/>
            <a:rect l="l" t="t" r="r" b="b"/>
            <a:pathLst>
              <a:path w="970280" h="71119">
                <a:moveTo>
                  <a:pt x="0" y="71099"/>
                </a:moveTo>
                <a:lnTo>
                  <a:pt x="9698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9275" y="1576702"/>
            <a:ext cx="4768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cell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body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56074" y="1235178"/>
            <a:ext cx="273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axon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84899" y="687477"/>
            <a:ext cx="609600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5565" marR="5080" indent="-63500">
              <a:lnSpc>
                <a:spcPts val="1050"/>
              </a:lnSpc>
              <a:spcBef>
                <a:spcPts val="160"/>
              </a:spcBef>
            </a:pPr>
            <a:r>
              <a:rPr dirty="0" sz="900" spc="-5">
                <a:latin typeface="Arial"/>
                <a:cs typeface="Arial"/>
              </a:rPr>
              <a:t>presynaptic  terminal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150" y="3291357"/>
            <a:ext cx="4985949" cy="1116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1299" y="2224950"/>
            <a:ext cx="3937750" cy="224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0474" y="447824"/>
            <a:ext cx="113030" cy="309245"/>
          </a:xfrm>
          <a:custGeom>
            <a:avLst/>
            <a:gdLst/>
            <a:ahLst/>
            <a:cxnLst/>
            <a:rect l="l" t="t" r="r" b="b"/>
            <a:pathLst>
              <a:path w="113029" h="309245">
                <a:moveTo>
                  <a:pt x="0" y="0"/>
                </a:moveTo>
                <a:lnTo>
                  <a:pt x="112962" y="30872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627" y="45999"/>
                </a:moveTo>
                <a:lnTo>
                  <a:pt x="0" y="10812"/>
                </a:lnTo>
                <a:lnTo>
                  <a:pt x="29549" y="0"/>
                </a:lnTo>
                <a:lnTo>
                  <a:pt x="29627" y="45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10812"/>
                </a:moveTo>
                <a:lnTo>
                  <a:pt x="29627" y="45999"/>
                </a:lnTo>
                <a:lnTo>
                  <a:pt x="29549" y="0"/>
                </a:lnTo>
                <a:lnTo>
                  <a:pt x="0" y="1081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9400" y="1640425"/>
            <a:ext cx="3493770" cy="1602105"/>
          </a:xfrm>
          <a:custGeom>
            <a:avLst/>
            <a:gdLst/>
            <a:ahLst/>
            <a:cxnLst/>
            <a:rect l="l" t="t" r="r" b="b"/>
            <a:pathLst>
              <a:path w="3493770" h="1602105">
                <a:moveTo>
                  <a:pt x="0" y="1601999"/>
                </a:moveTo>
                <a:lnTo>
                  <a:pt x="3493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95369" y="1942128"/>
            <a:ext cx="1539240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</a:t>
            </a:r>
            <a:r>
              <a:rPr dirty="0" sz="12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away  from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1100" y="192814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 h="0">
                <a:moveTo>
                  <a:pt x="0" y="0"/>
                </a:moveTo>
                <a:lnTo>
                  <a:pt x="106904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5393" y="2381152"/>
            <a:ext cx="1032510" cy="2120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8100" marR="5080" indent="-26034">
              <a:lnSpc>
                <a:spcPct val="104200"/>
              </a:lnSpc>
              <a:spcBef>
                <a:spcPts val="70"/>
              </a:spcBef>
            </a:pP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4"/>
              </a:rPr>
              <a:t>This image</a:t>
            </a:r>
            <a:r>
              <a:rPr dirty="0" sz="600" spc="-5">
                <a:solidFill>
                  <a:srgbClr val="0097A7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600" spc="-5">
                <a:latin typeface="Arial"/>
                <a:cs typeface="Arial"/>
              </a:rPr>
              <a:t>by Felipe Perucho  is licensed under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CC-BY</a:t>
            </a:r>
            <a:r>
              <a:rPr dirty="0" sz="600" spc="-80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600" spc="-5" u="sng">
                <a:solidFill>
                  <a:srgbClr val="0097A7"/>
                </a:solidFill>
                <a:latin typeface="Arial"/>
                <a:cs typeface="Arial"/>
                <a:hlinkClick r:id="rId5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5699" y="619025"/>
            <a:ext cx="4446499" cy="1845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25050" y="671799"/>
            <a:ext cx="334010" cy="458470"/>
          </a:xfrm>
          <a:custGeom>
            <a:avLst/>
            <a:gdLst/>
            <a:ahLst/>
            <a:cxnLst/>
            <a:rect l="l" t="t" r="r" b="b"/>
            <a:pathLst>
              <a:path w="334010" h="458469">
                <a:moveTo>
                  <a:pt x="0" y="458399"/>
                </a:moveTo>
                <a:lnTo>
                  <a:pt x="33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849" y="189529"/>
            <a:ext cx="2851150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carried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toward </a:t>
            </a:r>
            <a:r>
              <a:rPr dirty="0" sz="120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dirty="0" sz="1200" spc="-1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95"/>
              </a:spcBef>
            </a:pPr>
            <a:r>
              <a:rPr dirty="0" sz="900" spc="-5">
                <a:latin typeface="Arial"/>
                <a:cs typeface="Arial"/>
              </a:rPr>
              <a:t>dendrite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0525" y="1615299"/>
            <a:ext cx="970280" cy="71120"/>
          </a:xfrm>
          <a:custGeom>
            <a:avLst/>
            <a:gdLst/>
            <a:ahLst/>
            <a:cxnLst/>
            <a:rect l="l" t="t" r="r" b="b"/>
            <a:pathLst>
              <a:path w="970280" h="71119">
                <a:moveTo>
                  <a:pt x="0" y="71099"/>
                </a:moveTo>
                <a:lnTo>
                  <a:pt x="9698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9275" y="1576702"/>
            <a:ext cx="4768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cell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body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56074" y="1235178"/>
            <a:ext cx="273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axon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4899" y="687477"/>
            <a:ext cx="609600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5565" marR="5080" indent="-63500">
              <a:lnSpc>
                <a:spcPts val="1050"/>
              </a:lnSpc>
              <a:spcBef>
                <a:spcPts val="160"/>
              </a:spcBef>
            </a:pPr>
            <a:r>
              <a:rPr dirty="0" sz="900" spc="-5">
                <a:latin typeface="Arial"/>
                <a:cs typeface="Arial"/>
              </a:rPr>
              <a:t>presynaptic  terminal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349" y="875030"/>
            <a:ext cx="7489190" cy="239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Biological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Neurons: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Many different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Dendrites </a:t>
            </a:r>
            <a:r>
              <a:rPr dirty="0" sz="1800">
                <a:latin typeface="Arial"/>
                <a:cs typeface="Arial"/>
              </a:rPr>
              <a:t>can </a:t>
            </a:r>
            <a:r>
              <a:rPr dirty="0" sz="1800" spc="-5">
                <a:latin typeface="Arial"/>
                <a:cs typeface="Arial"/>
              </a:rPr>
              <a:t>perform </a:t>
            </a:r>
            <a:r>
              <a:rPr dirty="0" sz="1800">
                <a:latin typeface="Arial"/>
                <a:cs typeface="Arial"/>
              </a:rPr>
              <a:t>complex </a:t>
            </a:r>
            <a:r>
              <a:rPr dirty="0" sz="1800" spc="-5">
                <a:latin typeface="Arial"/>
                <a:cs typeface="Arial"/>
              </a:rPr>
              <a:t>non-linear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computations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Synapses are not </a:t>
            </a:r>
            <a:r>
              <a:rPr dirty="0" sz="1800">
                <a:latin typeface="Arial"/>
                <a:cs typeface="Arial"/>
              </a:rPr>
              <a:t>a single </a:t>
            </a:r>
            <a:r>
              <a:rPr dirty="0" sz="1800" spc="-5">
                <a:latin typeface="Arial"/>
                <a:cs typeface="Arial"/>
              </a:rPr>
              <a:t>weight but </a:t>
            </a:r>
            <a:r>
              <a:rPr dirty="0" sz="1800">
                <a:latin typeface="Arial"/>
                <a:cs typeface="Arial"/>
              </a:rPr>
              <a:t>a complex </a:t>
            </a:r>
            <a:r>
              <a:rPr dirty="0" sz="1800" spc="-5">
                <a:latin typeface="Arial"/>
                <a:cs typeface="Arial"/>
              </a:rPr>
              <a:t>non-linear dynamical  </a:t>
            </a:r>
            <a:r>
              <a:rPr dirty="0" sz="180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Rate </a:t>
            </a:r>
            <a:r>
              <a:rPr dirty="0" sz="1800">
                <a:latin typeface="Arial"/>
                <a:cs typeface="Arial"/>
              </a:rPr>
              <a:t>code </a:t>
            </a:r>
            <a:r>
              <a:rPr dirty="0" sz="1800" spc="-5">
                <a:latin typeface="Arial"/>
                <a:cs typeface="Arial"/>
              </a:rPr>
              <a:t>may not be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adequate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  <a:spcBef>
                <a:spcPts val="1664"/>
              </a:spcBef>
            </a:pPr>
            <a:r>
              <a:rPr dirty="0" sz="1400" spc="-5">
                <a:latin typeface="Arial"/>
                <a:cs typeface="Arial"/>
              </a:rPr>
              <a:t>[Dendritic Computation. London and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Hausser]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6017"/>
            <a:ext cx="605980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solidFill>
                  <a:srgbClr val="000000"/>
                </a:solidFill>
              </a:rPr>
              <a:t>Be </a:t>
            </a:r>
            <a:r>
              <a:rPr dirty="0" sz="2600">
                <a:solidFill>
                  <a:srgbClr val="000000"/>
                </a:solidFill>
              </a:rPr>
              <a:t>very careful </a:t>
            </a:r>
            <a:r>
              <a:rPr dirty="0" sz="2600" spc="-5">
                <a:solidFill>
                  <a:srgbClr val="000000"/>
                </a:solidFill>
              </a:rPr>
              <a:t>with </a:t>
            </a:r>
            <a:r>
              <a:rPr dirty="0" sz="2600">
                <a:solidFill>
                  <a:srgbClr val="000000"/>
                </a:solidFill>
              </a:rPr>
              <a:t>your </a:t>
            </a:r>
            <a:r>
              <a:rPr dirty="0" sz="2600" spc="-5">
                <a:solidFill>
                  <a:srgbClr val="000000"/>
                </a:solidFill>
              </a:rPr>
              <a:t>brain</a:t>
            </a:r>
            <a:r>
              <a:rPr dirty="0" sz="2600" spc="-114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analogies!</a:t>
            </a:r>
            <a:endParaRPr sz="26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025" y="823008"/>
            <a:ext cx="1225550" cy="1607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025" y="3328558"/>
            <a:ext cx="821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6650" y="760983"/>
            <a:ext cx="17678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Leaky</a:t>
            </a:r>
            <a:r>
              <a:rPr dirty="0" sz="2400" spc="-10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824" y="2167308"/>
            <a:ext cx="1092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874" y="3252583"/>
            <a:ext cx="634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1025" y="177950"/>
            <a:ext cx="30797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Activation</a:t>
            </a:r>
            <a:r>
              <a:rPr dirty="0" sz="2800" spc="-10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functions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439200" y="1285200"/>
            <a:ext cx="1650074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200" y="2469036"/>
            <a:ext cx="1077555" cy="34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9200" y="3759100"/>
            <a:ext cx="1335476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64849" y="1161150"/>
            <a:ext cx="1650074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21961" y="3644450"/>
            <a:ext cx="1897674" cy="712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1946" y="2533600"/>
            <a:ext cx="2964299" cy="306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94714" y="749960"/>
            <a:ext cx="1452259" cy="114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94725" y="2026799"/>
            <a:ext cx="1452250" cy="1107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4125" y="3213849"/>
            <a:ext cx="1385360" cy="11430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94600" y="749960"/>
            <a:ext cx="1452250" cy="11430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94602" y="3213856"/>
            <a:ext cx="1452250" cy="11430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775" y="850600"/>
            <a:ext cx="3245724" cy="22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69249" y="832751"/>
            <a:ext cx="4604950" cy="225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01199" y="908524"/>
            <a:ext cx="0" cy="2242185"/>
          </a:xfrm>
          <a:custGeom>
            <a:avLst/>
            <a:gdLst/>
            <a:ahLst/>
            <a:cxnLst/>
            <a:rect l="l" t="t" r="r" b="b"/>
            <a:pathLst>
              <a:path w="0" h="2242185">
                <a:moveTo>
                  <a:pt x="0" y="0"/>
                </a:moveTo>
                <a:lnTo>
                  <a:pt x="0" y="22418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06050" y="3253882"/>
            <a:ext cx="1021080" cy="717550"/>
          </a:xfrm>
          <a:custGeom>
            <a:avLst/>
            <a:gdLst/>
            <a:ahLst/>
            <a:cxnLst/>
            <a:rect l="l" t="t" r="r" b="b"/>
            <a:pathLst>
              <a:path w="1021079" h="717550">
                <a:moveTo>
                  <a:pt x="1020974" y="717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35312" y="3204184"/>
            <a:ext cx="88900" cy="75565"/>
          </a:xfrm>
          <a:custGeom>
            <a:avLst/>
            <a:gdLst/>
            <a:ahLst/>
            <a:cxnLst/>
            <a:rect l="l" t="t" r="r" b="b"/>
            <a:pathLst>
              <a:path w="88900" h="75564">
                <a:moveTo>
                  <a:pt x="52649" y="75444"/>
                </a:moveTo>
                <a:lnTo>
                  <a:pt x="0" y="0"/>
                </a:lnTo>
                <a:lnTo>
                  <a:pt x="88826" y="23950"/>
                </a:lnTo>
                <a:lnTo>
                  <a:pt x="52649" y="754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5312" y="3204184"/>
            <a:ext cx="88900" cy="75565"/>
          </a:xfrm>
          <a:custGeom>
            <a:avLst/>
            <a:gdLst/>
            <a:ahLst/>
            <a:cxnLst/>
            <a:rect l="l" t="t" r="r" b="b"/>
            <a:pathLst>
              <a:path w="88900" h="75564">
                <a:moveTo>
                  <a:pt x="88826" y="23950"/>
                </a:moveTo>
                <a:lnTo>
                  <a:pt x="0" y="0"/>
                </a:lnTo>
                <a:lnTo>
                  <a:pt x="52649" y="75444"/>
                </a:lnTo>
                <a:lnTo>
                  <a:pt x="88826" y="2395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0738" y="3001753"/>
            <a:ext cx="478790" cy="981710"/>
          </a:xfrm>
          <a:custGeom>
            <a:avLst/>
            <a:gdLst/>
            <a:ahLst/>
            <a:cxnLst/>
            <a:rect l="l" t="t" r="r" b="b"/>
            <a:pathLst>
              <a:path w="478789" h="981710">
                <a:moveTo>
                  <a:pt x="478786" y="98147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42835" y="2924054"/>
            <a:ext cx="66675" cy="92075"/>
          </a:xfrm>
          <a:custGeom>
            <a:avLst/>
            <a:gdLst/>
            <a:ahLst/>
            <a:cxnLst/>
            <a:rect l="l" t="t" r="r" b="b"/>
            <a:pathLst>
              <a:path w="66675" h="92075">
                <a:moveTo>
                  <a:pt x="9623" y="91494"/>
                </a:moveTo>
                <a:lnTo>
                  <a:pt x="0" y="0"/>
                </a:lnTo>
                <a:lnTo>
                  <a:pt x="66183" y="63902"/>
                </a:lnTo>
                <a:lnTo>
                  <a:pt x="9623" y="914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2835" y="2924054"/>
            <a:ext cx="66675" cy="92075"/>
          </a:xfrm>
          <a:custGeom>
            <a:avLst/>
            <a:gdLst/>
            <a:ahLst/>
            <a:cxnLst/>
            <a:rect l="l" t="t" r="r" b="b"/>
            <a:pathLst>
              <a:path w="66675" h="92075">
                <a:moveTo>
                  <a:pt x="66183" y="63902"/>
                </a:moveTo>
                <a:lnTo>
                  <a:pt x="0" y="0"/>
                </a:lnTo>
                <a:lnTo>
                  <a:pt x="9623" y="91494"/>
                </a:lnTo>
                <a:lnTo>
                  <a:pt x="66183" y="6390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1625" y="3581331"/>
            <a:ext cx="279463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“2-layer Neural Net”,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“1-hidden-layer Neural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69925" y="3330781"/>
            <a:ext cx="50831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0124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“3-layer Neural Net”,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230124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"/>
                <a:cs typeface="Arial"/>
              </a:rPr>
              <a:t>“2-hidden-layer Neural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Net”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800" b="1">
                <a:latin typeface="Arial"/>
                <a:cs typeface="Arial"/>
              </a:rPr>
              <a:t>“Fully-connected”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4725" y="135000"/>
            <a:ext cx="48609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00"/>
                </a:solidFill>
              </a:rPr>
              <a:t>Neural networks:</a:t>
            </a:r>
            <a:r>
              <a:rPr dirty="0" sz="2800" spc="-95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Architectures</a:t>
            </a:r>
            <a:endParaRPr sz="28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749" y="1434825"/>
            <a:ext cx="7806649" cy="1747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5300" y="3394031"/>
            <a:ext cx="5459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We </a:t>
            </a:r>
            <a:r>
              <a:rPr dirty="0" sz="1800">
                <a:latin typeface="Arial"/>
                <a:cs typeface="Arial"/>
              </a:rPr>
              <a:t>can </a:t>
            </a:r>
            <a:r>
              <a:rPr dirty="0" sz="1800" spc="-5">
                <a:latin typeface="Arial"/>
                <a:cs typeface="Arial"/>
              </a:rPr>
              <a:t>efficiently evaluate an entire layer of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neurons.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6017"/>
            <a:ext cx="803211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solidFill>
                  <a:srgbClr val="000000"/>
                </a:solidFill>
              </a:rPr>
              <a:t>Example </a:t>
            </a:r>
            <a:r>
              <a:rPr dirty="0" sz="2600" spc="-5">
                <a:solidFill>
                  <a:srgbClr val="000000"/>
                </a:solidFill>
              </a:rPr>
              <a:t>feed-forward </a:t>
            </a:r>
            <a:r>
              <a:rPr dirty="0" sz="2600">
                <a:solidFill>
                  <a:srgbClr val="000000"/>
                </a:solidFill>
              </a:rPr>
              <a:t>computation </a:t>
            </a:r>
            <a:r>
              <a:rPr dirty="0" sz="2600" spc="-5">
                <a:solidFill>
                  <a:srgbClr val="000000"/>
                </a:solidFill>
              </a:rPr>
              <a:t>of </a:t>
            </a:r>
            <a:r>
              <a:rPr dirty="0" sz="2600">
                <a:solidFill>
                  <a:srgbClr val="000000"/>
                </a:solidFill>
              </a:rPr>
              <a:t>a </a:t>
            </a:r>
            <a:r>
              <a:rPr dirty="0" sz="2600" spc="-5">
                <a:solidFill>
                  <a:srgbClr val="000000"/>
                </a:solidFill>
              </a:rPr>
              <a:t>neural</a:t>
            </a:r>
            <a:r>
              <a:rPr dirty="0" sz="2600" spc="-95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network</a:t>
            </a:r>
            <a:endParaRPr sz="26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2925" y="573226"/>
            <a:ext cx="4604950" cy="225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4150" y="3005562"/>
            <a:ext cx="6743699" cy="130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6017"/>
            <a:ext cx="803211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solidFill>
                  <a:srgbClr val="000000"/>
                </a:solidFill>
              </a:rPr>
              <a:t>Example </a:t>
            </a:r>
            <a:r>
              <a:rPr dirty="0" sz="2600" spc="-5">
                <a:solidFill>
                  <a:srgbClr val="000000"/>
                </a:solidFill>
              </a:rPr>
              <a:t>feed-forward </a:t>
            </a:r>
            <a:r>
              <a:rPr dirty="0" sz="2600">
                <a:solidFill>
                  <a:srgbClr val="000000"/>
                </a:solidFill>
              </a:rPr>
              <a:t>computation </a:t>
            </a:r>
            <a:r>
              <a:rPr dirty="0" sz="2600" spc="-5">
                <a:solidFill>
                  <a:srgbClr val="000000"/>
                </a:solidFill>
              </a:rPr>
              <a:t>of </a:t>
            </a:r>
            <a:r>
              <a:rPr dirty="0" sz="2600">
                <a:solidFill>
                  <a:srgbClr val="000000"/>
                </a:solidFill>
              </a:rPr>
              <a:t>a </a:t>
            </a:r>
            <a:r>
              <a:rPr dirty="0" sz="2600" spc="-5">
                <a:solidFill>
                  <a:srgbClr val="000000"/>
                </a:solidFill>
              </a:rPr>
              <a:t>neural</a:t>
            </a:r>
            <a:r>
              <a:rPr dirty="0" sz="2600" spc="-95">
                <a:solidFill>
                  <a:srgbClr val="000000"/>
                </a:solidFill>
              </a:rPr>
              <a:t> </a:t>
            </a:r>
            <a:r>
              <a:rPr dirty="0" sz="2600" spc="-5">
                <a:solidFill>
                  <a:srgbClr val="000000"/>
                </a:solidFill>
              </a:rPr>
              <a:t>network</a:t>
            </a:r>
            <a:endParaRPr sz="2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Justin Johnson &amp; </a:t>
            </a:r>
            <a:r>
              <a:rPr dirty="0" spc="-5"/>
              <a:t>Serena</a:t>
            </a:r>
            <a:r>
              <a:rPr dirty="0" spc="-125"/>
              <a:t> </a:t>
            </a:r>
            <a:r>
              <a:rPr dirty="0" spc="-5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Lecture </a:t>
            </a:r>
            <a:r>
              <a:rPr dirty="0"/>
              <a:t>4 -</a:t>
            </a:r>
            <a:r>
              <a:rPr dirty="0" spc="-225"/>
              <a:t> </a:t>
            </a:r>
            <a:fld id="{81D60167-4931-47E6-BA6A-407CBD079E47}" type="slidenum">
              <a:rPr dirty="0"/>
              <a:t>58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April 13,</a:t>
            </a:r>
            <a:r>
              <a:rPr dirty="0" spc="-100"/>
              <a:t> </a:t>
            </a:r>
            <a:r>
              <a:rPr dirty="0" spc="-5"/>
              <a:t>2017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2017-05-31T23:11:32Z</dcterms:created>
  <dcterms:modified xsi:type="dcterms:W3CDTF">2017-05-31T23:11:32Z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